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1" d="100"/>
          <a:sy n="141" d="100"/>
        </p:scale>
        <p:origin x="74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1980d613d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1980d613d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1980d613d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1980d613d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1d0409eff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1d0409eff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1d0409eff0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1d0409eff0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1d9d58a193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1d9d58a193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1d0409eff0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1d0409eff0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1d9d58a193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1d9d58a193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1d0409eff0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1d0409eff0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1980d613d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1980d613d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1d0409eff0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1d0409eff0_2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1d9d58a1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1d9d58a19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64% of evangelical protestants right leaning to various degrees, for mainline protestants about 42% D leaning and 40% R leaning, for Catholics 36% D leaning and 47% R leaning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1eb20d5fe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1eb20d5fee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d6e06f195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d6e06f195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51800" y="277750"/>
            <a:ext cx="8380500" cy="277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210"/>
              <a:t>Religious Affiliation</a:t>
            </a:r>
            <a:endParaRPr sz="421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210" i="1"/>
              <a:t>A Focus on Christianity</a:t>
            </a:r>
            <a:endParaRPr sz="4210" i="1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81750" y="39738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Yoshino Hayakawa, Alex Lee, Emma Spinelli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Methodology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8455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SzPts val="1730"/>
              <a:buChar char="●"/>
            </a:pPr>
            <a:r>
              <a:rPr lang="en" sz="1729"/>
              <a:t>Number of Interviews: 660 Election Day Voters in Cumberland County,</a:t>
            </a:r>
            <a:endParaRPr sz="1729"/>
          </a:p>
          <a:p>
            <a:pPr marL="45720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29"/>
              <a:t>Pennsylvania</a:t>
            </a:r>
            <a:endParaRPr sz="1729"/>
          </a:p>
          <a:p>
            <a:pPr marL="457200" lvl="0" indent="-338455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SzPts val="1730"/>
              <a:buChar char="●"/>
            </a:pPr>
            <a:r>
              <a:rPr lang="en" sz="1729"/>
              <a:t>Margin of Error: +/- 3.9% with a 95% confidence interval</a:t>
            </a:r>
            <a:endParaRPr sz="1729"/>
          </a:p>
          <a:p>
            <a:pPr marL="457200" lvl="0" indent="-338455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SzPts val="1730"/>
              <a:buChar char="●"/>
            </a:pPr>
            <a:r>
              <a:rPr lang="en" sz="1729"/>
              <a:t>Date: November 5, 2024</a:t>
            </a:r>
            <a:endParaRPr sz="1729"/>
          </a:p>
          <a:p>
            <a:pPr marL="457200" lvl="0" indent="-338455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SzPts val="1730"/>
              <a:buChar char="●"/>
            </a:pPr>
            <a:r>
              <a:rPr lang="en" sz="1729"/>
              <a:t>Method of Interviewing: Interviews took place in person at polling places. Once voters exited the polling place, they were asked if they wanted to participate in a one-sided, anonymous questionnaire.</a:t>
            </a:r>
            <a:endParaRPr sz="1729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548850" y="310125"/>
            <a:ext cx="5731500" cy="5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0" y="169200"/>
            <a:ext cx="8525700" cy="53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40"/>
              <a:t>Univariate— Religious Affiliation </a:t>
            </a:r>
            <a:endParaRPr sz="2540"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950" y="916425"/>
            <a:ext cx="6612701" cy="3974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1775" y="859875"/>
            <a:ext cx="6318249" cy="380274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/>
          <p:nvPr/>
        </p:nvSpPr>
        <p:spPr>
          <a:xfrm>
            <a:off x="401600" y="4737175"/>
            <a:ext cx="8478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*Data does not add up to 100% because of whole number rounding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75" name="Google Shape;75;p16"/>
          <p:cNvSpPr txBox="1"/>
          <p:nvPr/>
        </p:nvSpPr>
        <p:spPr>
          <a:xfrm>
            <a:off x="84550" y="215925"/>
            <a:ext cx="8408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Univariate— Written-in Christian Affiliation</a:t>
            </a:r>
            <a:endParaRPr sz="2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/>
        </p:nvSpPr>
        <p:spPr>
          <a:xfrm>
            <a:off x="331150" y="310025"/>
            <a:ext cx="86664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Univariate– Religious Attendance</a:t>
            </a:r>
            <a:endParaRPr sz="2500">
              <a:solidFill>
                <a:schemeClr val="dk1"/>
              </a:solidFill>
            </a:endParaRPr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200" y="1015800"/>
            <a:ext cx="8571612" cy="395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Univariate–Presidential Vote Choice</a:t>
            </a:r>
            <a:endParaRPr/>
          </a:p>
        </p:txBody>
      </p:sp>
      <p:pic>
        <p:nvPicPr>
          <p:cNvPr id="87" name="Google Shape;8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8825" y="1123150"/>
            <a:ext cx="6357021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/>
        </p:nvSpPr>
        <p:spPr>
          <a:xfrm>
            <a:off x="269500" y="155650"/>
            <a:ext cx="87399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Bivariate— Religious Presidential Vote Choice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93" name="Google Shape;93;p19"/>
          <p:cNvSpPr txBox="1"/>
          <p:nvPr/>
        </p:nvSpPr>
        <p:spPr>
          <a:xfrm>
            <a:off x="140325" y="4721250"/>
            <a:ext cx="6764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*Not all sections add up to 100% because of rounding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94" name="Google Shape;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0247" y="675250"/>
            <a:ext cx="6099111" cy="379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>
            <a:spLocks noGrp="1"/>
          </p:cNvSpPr>
          <p:nvPr>
            <p:ph type="title"/>
          </p:nvPr>
        </p:nvSpPr>
        <p:spPr>
          <a:xfrm>
            <a:off x="311700" y="268875"/>
            <a:ext cx="883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Bivariate – Religious Identity and Attendance</a:t>
            </a:r>
            <a:endParaRPr/>
          </a:p>
        </p:txBody>
      </p:sp>
      <p:pic>
        <p:nvPicPr>
          <p:cNvPr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413" y="841575"/>
            <a:ext cx="6287186" cy="419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" name="Google Shape;105;p21"/>
          <p:cNvCxnSpPr/>
          <p:nvPr/>
        </p:nvCxnSpPr>
        <p:spPr>
          <a:xfrm rot="10800000">
            <a:off x="1754500" y="3894200"/>
            <a:ext cx="100800" cy="156000"/>
          </a:xfrm>
          <a:prstGeom prst="straightConnector1">
            <a:avLst/>
          </a:prstGeom>
          <a:noFill/>
          <a:ln w="19050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6" name="Google Shape;106;p21"/>
          <p:cNvSpPr/>
          <p:nvPr/>
        </p:nvSpPr>
        <p:spPr>
          <a:xfrm rot="-2690316">
            <a:off x="1767246" y="3797181"/>
            <a:ext cx="75307" cy="3500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1"/>
          <p:cNvSpPr txBox="1"/>
          <p:nvPr/>
        </p:nvSpPr>
        <p:spPr>
          <a:xfrm rot="-2700000">
            <a:off x="1823563" y="3701844"/>
            <a:ext cx="279166" cy="76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8C8C8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endParaRPr sz="1500">
              <a:solidFill>
                <a:srgbClr val="8C8C8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8" name="Google Shape;10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325" y="936900"/>
            <a:ext cx="7897350" cy="397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1"/>
          <p:cNvSpPr txBox="1"/>
          <p:nvPr/>
        </p:nvSpPr>
        <p:spPr>
          <a:xfrm>
            <a:off x="256750" y="240200"/>
            <a:ext cx="8887200" cy="5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Bivariate— Education Level</a:t>
            </a:r>
            <a:endParaRPr sz="2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0250" y="836525"/>
            <a:ext cx="6539324" cy="413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2"/>
          <p:cNvSpPr txBox="1"/>
          <p:nvPr/>
        </p:nvSpPr>
        <p:spPr>
          <a:xfrm>
            <a:off x="298175" y="223625"/>
            <a:ext cx="87582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Bivariate— Racial Identity</a:t>
            </a:r>
            <a:endParaRPr sz="2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Bivariate— Religious ID and Age</a:t>
            </a:r>
            <a:endParaRPr/>
          </a:p>
        </p:txBody>
      </p:sp>
      <p:sp>
        <p:nvSpPr>
          <p:cNvPr id="121" name="Google Shape;121;p23"/>
          <p:cNvSpPr txBox="1"/>
          <p:nvPr/>
        </p:nvSpPr>
        <p:spPr>
          <a:xfrm>
            <a:off x="2820300" y="4012325"/>
            <a:ext cx="61023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122" name="Google Shape;12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4350" y="1091000"/>
            <a:ext cx="6446453" cy="40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Bivariate— Religious ID &amp; Party ID</a:t>
            </a:r>
            <a:endParaRPr/>
          </a:p>
        </p:txBody>
      </p:sp>
      <p:pic>
        <p:nvPicPr>
          <p:cNvPr id="128" name="Google Shape;1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1875" y="1017725"/>
            <a:ext cx="6749000" cy="40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>
            <a:spLocks noGrp="1"/>
          </p:cNvSpPr>
          <p:nvPr>
            <p:ph type="title"/>
          </p:nvPr>
        </p:nvSpPr>
        <p:spPr>
          <a:xfrm>
            <a:off x="1043600" y="245850"/>
            <a:ext cx="6675900" cy="52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Bivariate— Senate vote choice</a:t>
            </a:r>
            <a:endParaRPr/>
          </a:p>
        </p:txBody>
      </p:sp>
      <p:pic>
        <p:nvPicPr>
          <p:cNvPr id="134" name="Google Shape;13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18150"/>
            <a:ext cx="8839200" cy="337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>
            <a:spLocks noGrp="1"/>
          </p:cNvSpPr>
          <p:nvPr>
            <p:ph type="title"/>
          </p:nvPr>
        </p:nvSpPr>
        <p:spPr>
          <a:xfrm>
            <a:off x="194275" y="22497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140" name="Google Shape;140;p26"/>
          <p:cNvSpPr txBox="1"/>
          <p:nvPr/>
        </p:nvSpPr>
        <p:spPr>
          <a:xfrm>
            <a:off x="248950" y="1143775"/>
            <a:ext cx="8619600" cy="37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 b="1" i="1">
                <a:solidFill>
                  <a:schemeClr val="dk2"/>
                </a:solidFill>
              </a:rPr>
              <a:t>Evangelical Christians vote for Trump more</a:t>
            </a:r>
            <a:r>
              <a:rPr lang="en" sz="1800">
                <a:solidFill>
                  <a:schemeClr val="dk2"/>
                </a:solidFill>
              </a:rPr>
              <a:t> often than Harris, and </a:t>
            </a:r>
            <a:r>
              <a:rPr lang="en" sz="1800" b="1" i="1">
                <a:solidFill>
                  <a:schemeClr val="dk2"/>
                </a:solidFill>
              </a:rPr>
              <a:t>Mainline Christians vote for Harris more</a:t>
            </a:r>
            <a:r>
              <a:rPr lang="en" sz="1800">
                <a:solidFill>
                  <a:schemeClr val="dk2"/>
                </a:solidFill>
              </a:rPr>
              <a:t> often than Trump.</a:t>
            </a:r>
            <a:endParaRPr sz="1800"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 b="1" i="1">
                <a:solidFill>
                  <a:schemeClr val="dk2"/>
                </a:solidFill>
              </a:rPr>
              <a:t>Evangelical Christians were most likely to identify as a strong Republican</a:t>
            </a:r>
            <a:r>
              <a:rPr lang="en" sz="1800">
                <a:solidFill>
                  <a:schemeClr val="dk2"/>
                </a:solidFill>
              </a:rPr>
              <a:t>.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 b="1" i="1">
                <a:solidFill>
                  <a:schemeClr val="dk2"/>
                </a:solidFill>
              </a:rPr>
              <a:t>Mainline Christians have more postgraduate degrees than Evangelical Christians</a:t>
            </a:r>
            <a:endParaRPr sz="1800" b="1" i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</Words>
  <Application>Microsoft Office PowerPoint</Application>
  <PresentationFormat>On-screen Show (16:9)</PresentationFormat>
  <Paragraphs>30</Paragraphs>
  <Slides>14</Slides>
  <Notes>14</Notes>
  <HiddenSlides>3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Times New Roman</vt:lpstr>
      <vt:lpstr>Simple Light</vt:lpstr>
      <vt:lpstr>Religious Affiliation A Focus on Christianity</vt:lpstr>
      <vt:lpstr>Methodology</vt:lpstr>
      <vt:lpstr>Univariate— Religious Affiliation </vt:lpstr>
      <vt:lpstr>PowerPoint Presentation</vt:lpstr>
      <vt:lpstr>PowerPoint Presentation</vt:lpstr>
      <vt:lpstr>Univariate–Presidential Vote Choice</vt:lpstr>
      <vt:lpstr>PowerPoint Presentation</vt:lpstr>
      <vt:lpstr>Bivariate – Religious Identity and Attendance</vt:lpstr>
      <vt:lpstr>PowerPoint Presentation</vt:lpstr>
      <vt:lpstr>PowerPoint Presentation</vt:lpstr>
      <vt:lpstr>Bivariate— Religious ID and Age</vt:lpstr>
      <vt:lpstr>Bivariate— Religious ID &amp; Party ID</vt:lpstr>
      <vt:lpstr>Bivariate— Senate vote choice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Religious Affiliation A Focus on Christianity</dc:title>
  <dc:creator>Niebler, Sarah</dc:creator>
  <cp:lastModifiedBy>Niebler, Sarah</cp:lastModifiedBy>
  <cp:revision>1</cp:revision>
  <dcterms:modified xsi:type="dcterms:W3CDTF">2025-01-16T19:30:40Z</dcterms:modified>
</cp:coreProperties>
</file>