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Garamond" panose="02020404030301010803" pitchFamily="18" charset="0"/>
      <p:regular r:id="rId12"/>
      <p:bold r:id="rId13"/>
      <p:italic r:id="rId14"/>
      <p:boldItalic r:id="rId15"/>
    </p:embeddedFont>
    <p:embeddedFont>
      <p:font typeface="Lato" panose="020F0502020204030203" pitchFamily="34" charset="0"/>
      <p:regular r:id="rId16"/>
      <p:bold r:id="rId17"/>
      <p:italic r:id="rId18"/>
      <p:boldItalic r:id="rId19"/>
    </p:embeddedFont>
    <p:embeddedFont>
      <p:font typeface="Playfair Display" panose="00000500000000000000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AA3A357-09D3-4497-A605-7FA0AF915729}">
  <a:tblStyle styleId="{DAA3A357-09D3-4497-A605-7FA0AF91572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74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4a7a5ae32f41a7b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4a7a5ae32f41a7b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4a7a5ae32f41a7b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4a7a5ae32f41a7b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4a7a5ae32f41a7b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4a7a5ae32f41a7b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4a7a5ae32f41a7b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4a7a5ae32f41a7b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1c0bab97f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1c0bab97f5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1c0bab97f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1c0bab97f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1c0bab97f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1c0bab97f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1c0bab97f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1c0bab97f5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POSC 244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Polling Presentation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Mason Weller, Andrew Garcia, Caleb Riener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185825" y="-161850"/>
            <a:ext cx="4148400" cy="10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Our Methodology </a:t>
            </a:r>
            <a:endParaRPr sz="3600"/>
          </a:p>
        </p:txBody>
      </p:sp>
      <p:sp>
        <p:nvSpPr>
          <p:cNvPr id="66" name="Google Shape;66;p14"/>
          <p:cNvSpPr txBox="1"/>
          <p:nvPr/>
        </p:nvSpPr>
        <p:spPr>
          <a:xfrm>
            <a:off x="0" y="1443325"/>
            <a:ext cx="9333600" cy="38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Cumberland County, Pennsylvania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660 in person election day voters were surveyed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November 5</a:t>
            </a:r>
            <a:r>
              <a:rPr lang="en" sz="1600" b="1" baseline="30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 </a:t>
            </a: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2024, Election Day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Our methodology on the day included approaching people who had just voted and asking them to complete a one-page, anonymous paper survey.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algn="l" rtl="0">
              <a:lnSpc>
                <a:spcPct val="21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margin of error of the respondent data collected is +/- 3.89%.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6055" y="-44970"/>
            <a:ext cx="2957425" cy="29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90000"/>
            <a:ext cx="3336000" cy="93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Chart and Graphic Showing Education Level </a:t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4325" y="90000"/>
            <a:ext cx="5289675" cy="4098901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aphicFrame>
        <p:nvGraphicFramePr>
          <p:cNvPr id="74" name="Google Shape;74;p15"/>
          <p:cNvGraphicFramePr/>
          <p:nvPr/>
        </p:nvGraphicFramePr>
        <p:xfrm>
          <a:off x="311700" y="1243100"/>
          <a:ext cx="2920625" cy="3573025"/>
        </p:xfrm>
        <a:graphic>
          <a:graphicData uri="http://schemas.openxmlformats.org/drawingml/2006/table">
            <a:tbl>
              <a:tblPr>
                <a:noFill/>
                <a:tableStyleId>{DAA3A357-09D3-4497-A605-7FA0AF915729}</a:tableStyleId>
              </a:tblPr>
              <a:tblGrid>
                <a:gridCol w="140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Row Labels</a:t>
                      </a:r>
                      <a:endParaRPr sz="1100" b="1"/>
                    </a:p>
                  </a:txBody>
                  <a:tcPr marL="9525" marR="9525" marT="9525" marB="91425" anchor="b">
                    <a:lnB w="5300" cap="flat" cmpd="sng">
                      <a:solidFill>
                        <a:srgbClr val="8EA9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Count of Education</a:t>
                      </a:r>
                      <a:endParaRPr sz="1100" b="1"/>
                    </a:p>
                  </a:txBody>
                  <a:tcPr marL="9525" marR="9525" marT="9525" marB="91425" anchor="b">
                    <a:lnB w="5300" cap="flat" cmpd="sng">
                      <a:solidFill>
                        <a:srgbClr val="8EA9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Less than High School</a:t>
                      </a:r>
                      <a:endParaRPr/>
                    </a:p>
                  </a:txBody>
                  <a:tcPr marL="9525" marR="9525" marT="9525" marB="91425" anchor="b">
                    <a:lnT w="5300" cap="flat" cmpd="sng">
                      <a:solidFill>
                        <a:srgbClr val="8EA9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L="9525" marR="9525" marT="9525" marB="91425" anchor="b">
                    <a:lnT w="5300" cap="flat" cmpd="sng">
                      <a:solidFill>
                        <a:srgbClr val="8EA9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High School Graduate</a:t>
                      </a:r>
                      <a:endParaRPr/>
                    </a:p>
                  </a:txBody>
                  <a:tcPr marL="9525" marR="9525" marT="9525" marB="91425" anchor="b"/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133</a:t>
                      </a:r>
                      <a:endParaRPr/>
                    </a:p>
                  </a:txBody>
                  <a:tcPr marL="9525" marR="9525" marT="9525" marB="91425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Some College</a:t>
                      </a:r>
                      <a:endParaRPr/>
                    </a:p>
                  </a:txBody>
                  <a:tcPr marL="9525" marR="9525" marT="9525" marB="91425" anchor="b"/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150</a:t>
                      </a:r>
                      <a:endParaRPr/>
                    </a:p>
                  </a:txBody>
                  <a:tcPr marL="9525" marR="9525" marT="9525" marB="91425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College Graduate</a:t>
                      </a:r>
                      <a:endParaRPr/>
                    </a:p>
                  </a:txBody>
                  <a:tcPr marL="9525" marR="9525" marT="9525" marB="91425" anchor="b"/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223</a:t>
                      </a:r>
                      <a:endParaRPr/>
                    </a:p>
                  </a:txBody>
                  <a:tcPr marL="9525" marR="9525" marT="9525" marB="91425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Postgraduate Degree</a:t>
                      </a:r>
                      <a:endParaRPr/>
                    </a:p>
                  </a:txBody>
                  <a:tcPr marL="9525" marR="9525" marT="9525" marB="91425" anchor="b"/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138</a:t>
                      </a:r>
                      <a:endParaRPr/>
                    </a:p>
                  </a:txBody>
                  <a:tcPr marL="9525" marR="9525" marT="9525" marB="91425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Missing</a:t>
                      </a:r>
                      <a:endParaRPr/>
                    </a:p>
                  </a:txBody>
                  <a:tcPr marL="9525" marR="9525" marT="9525" marB="91425" anchor="b">
                    <a:lnB w="5300" cap="flat" cmpd="sng">
                      <a:solidFill>
                        <a:srgbClr val="8EA9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L="9525" marR="9525" marT="9525" marB="91425" anchor="b">
                    <a:lnB w="5300" cap="flat" cmpd="sng">
                      <a:solidFill>
                        <a:srgbClr val="8EA9D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Grand Total</a:t>
                      </a:r>
                      <a:endParaRPr sz="1100" b="1"/>
                    </a:p>
                  </a:txBody>
                  <a:tcPr marL="9525" marR="9525" marT="9525" marB="91425" anchor="b">
                    <a:lnT w="5300" cap="flat" cmpd="sng">
                      <a:solidFill>
                        <a:srgbClr val="8EA9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660</a:t>
                      </a:r>
                      <a:endParaRPr sz="1100" b="1"/>
                    </a:p>
                  </a:txBody>
                  <a:tcPr marL="9525" marR="9525" marT="9525" marB="91425" anchor="b">
                    <a:lnT w="5300" cap="flat" cmpd="sng">
                      <a:solidFill>
                        <a:srgbClr val="8EA9D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385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188" y="454375"/>
            <a:ext cx="8718025" cy="446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9475" y="250000"/>
            <a:ext cx="7225050" cy="451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64669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/>
        </p:nvSpPr>
        <p:spPr>
          <a:xfrm>
            <a:off x="-287750" y="1807425"/>
            <a:ext cx="4433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2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8599"/>
            <a:ext cx="8902675" cy="480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83163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5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83163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Charts or graphics that show bivariate relation between education and other 6 Mason </a:t>
            </a:r>
            <a:r>
              <a:rPr lang="en" b="1"/>
              <a:t>Education (independent) and Most Important Issue (dependent).</a:t>
            </a:r>
            <a:endParaRPr b="1"/>
          </a:p>
        </p:txBody>
      </p:sp>
      <p:pic>
        <p:nvPicPr>
          <p:cNvPr id="108" name="Google Shape;1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16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Office PowerPoint</Application>
  <PresentationFormat>On-screen Show (16:9)</PresentationFormat>
  <Paragraphs>27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Times New Roman</vt:lpstr>
      <vt:lpstr>Playfair Display</vt:lpstr>
      <vt:lpstr>Garamond</vt:lpstr>
      <vt:lpstr>Arial</vt:lpstr>
      <vt:lpstr>Lato</vt:lpstr>
      <vt:lpstr>Coral</vt:lpstr>
      <vt:lpstr>POSC 244  Polling Presentation</vt:lpstr>
      <vt:lpstr>Our Methodology </vt:lpstr>
      <vt:lpstr>Chart and Graphic Showing Education Level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Charts or graphics that show bivariate relation between education and other 6 Mason Education (independent) and Most Important Issue (dependent).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POSC 244  Polling Presentation</dc:title>
  <dc:creator>Niebler, Sarah</dc:creator>
  <cp:lastModifiedBy>Niebler, Sarah</cp:lastModifiedBy>
  <cp:revision>1</cp:revision>
  <dcterms:modified xsi:type="dcterms:W3CDTF">2025-01-16T19:32:09Z</dcterms:modified>
</cp:coreProperties>
</file>