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F7527-3DA8-4CEA-8D28-1EE14B2EA84B}" v="66" dt="2024-12-18T03:04:15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ickinson0-my.sharepoint.com/personal/baileyso_dickinson_edu/Documents/SB%20ExitPoll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ickinson0-my.sharepoint.com/personal/baileyso_dickinson_edu/Documents/SB%20ExitPoll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ickinson0-my.sharepoint.com/personal/baileyso_dickinson_edu/Documents/SB%20ExitPoll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[SB ExitPoll Data.xlsx]Race!PivotTable3</c:name>
    <c:fmtId val="3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Race/Ethnicity</a:t>
            </a:r>
            <a:r>
              <a:rPr lang="en-US" baseline="0" dirty="0"/>
              <a:t> of Survey Respondents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07F42400-4167-43CB-8D12-C08107E5E1F0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356C74CC-5103-4A47-A8B4-E8277E3E146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F5DB2DBC-CA2C-4730-8702-9D4BF1B5FF51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953958E-5640-418B-ACED-65E54C61949A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851B0D0-9D19-4766-ACB9-111A1375763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6E12DF4F-FA5F-41A3-95AB-02F6AC069DB4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953958E-5640-418B-ACED-65E54C61949A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356C74CC-5103-4A47-A8B4-E8277E3E146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07F42400-4167-43CB-8D12-C08107E5E1F0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6E12DF4F-FA5F-41A3-95AB-02F6AC069DB4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851B0D0-9D19-4766-ACB9-111A1375763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F5DB2DBC-CA2C-4730-8702-9D4BF1B5FF51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953958E-5640-418B-ACED-65E54C61949A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356C74CC-5103-4A47-A8B4-E8277E3E146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07F42400-4167-43CB-8D12-C08107E5E1F0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6E12DF4F-FA5F-41A3-95AB-02F6AC069DB4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4851B0D0-9D19-4766-ACB9-111A1375763F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  <c:pivotFmt>
        <c:idx val="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fld id="{F5DB2DBC-CA2C-4730-8702-9D4BF1B5FF51}" type="PERCENTAGE">
                  <a:rPr lang="en-US"/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t>[PERCENTAGE]</a:t>
                </a:fld>
                <a:endParaRPr lang="en-US"/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dlblFieldTable/>
              <c15:showDataLabelsRange val="0"/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0.19555489619453892"/>
          <c:y val="0.13824246849866778"/>
          <c:w val="0.46673499908037142"/>
          <c:h val="0.83944518866383244"/>
        </c:manualLayout>
      </c:layout>
      <c:pieChart>
        <c:varyColors val="1"/>
        <c:ser>
          <c:idx val="0"/>
          <c:order val="0"/>
          <c:tx>
            <c:strRef>
              <c:f>Race!$B$1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9B-4FF5-B20E-63A07674CB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9B-4FF5-B20E-63A07674CB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9B-4FF5-B20E-63A07674CB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9B-4FF5-B20E-63A07674CB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9B-4FF5-B20E-63A07674CB5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E9B-4FF5-B20E-63A07674CB5D}"/>
              </c:ext>
            </c:extLst>
          </c:dPt>
          <c:dLbls>
            <c:dLbl>
              <c:idx val="0"/>
              <c:layout>
                <c:manualLayout>
                  <c:x val="-5.7181308195770417E-3"/>
                  <c:y val="8.36047310353791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53958E-5640-418B-ACED-65E54C61949A}" type="PERCENTAGE">
                      <a:rPr lang="en-US">
                        <a:solidFill>
                          <a:schemeClr val="bg2"/>
                        </a:solidFill>
                      </a:rPr>
                      <a:pPr>
                        <a:defRPr>
                          <a:solidFill>
                            <a:schemeClr val="bg2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676261495075091E-2"/>
                      <c:h val="8.548850472907164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9B-4FF5-B20E-63A07674CB5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56C74CC-5103-4A47-A8B4-E8277E3E146F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9B-4FF5-B20E-63A07674CB5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7F42400-4167-43CB-8D12-C08107E5E1F0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E9B-4FF5-B20E-63A07674CB5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E12DF4F-FA5F-41A3-95AB-02F6AC069DB4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E9B-4FF5-B20E-63A07674CB5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851B0D0-9D19-4766-ACB9-111A1375763F}" type="PERCENTAGE">
                      <a:rPr lang="en-US">
                        <a:solidFill>
                          <a:schemeClr val="bg2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E9B-4FF5-B20E-63A07674CB5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5DB2DBC-CA2C-4730-8702-9D4BF1B5FF51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E9B-4FF5-B20E-63A07674CB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Race!$A$2:$A$8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Race!$B$2:$B$8</c:f>
              <c:numCache>
                <c:formatCode>General</c:formatCode>
                <c:ptCount val="6"/>
                <c:pt idx="0">
                  <c:v>11</c:v>
                </c:pt>
                <c:pt idx="1">
                  <c:v>58</c:v>
                </c:pt>
                <c:pt idx="2">
                  <c:v>523</c:v>
                </c:pt>
                <c:pt idx="3">
                  <c:v>18</c:v>
                </c:pt>
                <c:pt idx="4">
                  <c:v>13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E9B-4FF5-B20E-63A07674C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34754461436499"/>
          <c:y val="0.31853206150435076"/>
          <c:w val="0.16073913369417592"/>
          <c:h val="0.36830944014569739"/>
        </c:manualLayout>
      </c:layout>
      <c:overlay val="0"/>
      <c:spPr>
        <a:noFill/>
        <a:ln>
          <a:solidFill>
            <a:schemeClr val="accent1">
              <a:alpha val="93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[SB ExitPoll Data.xlsx]Race &amp; Pres.!PivotTable1</c:name>
    <c:fmtId val="3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Presidential</a:t>
            </a:r>
            <a:r>
              <a:rPr lang="en-US" baseline="0"/>
              <a:t> Vote Choice by Race</a:t>
            </a:r>
            <a:endParaRPr lang="en-US"/>
          </a:p>
        </c:rich>
      </c:tx>
      <c:layout>
        <c:manualLayout>
          <c:xMode val="edge"/>
          <c:yMode val="edge"/>
          <c:x val="0.32300680360698919"/>
          <c:y val="4.44308052488029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ED7D3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</c:pivotFmt>
      <c:pivotFmt>
        <c:idx val="8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3.6893364548299643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3.449027849406210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7.3786729096508632E-5"/>
              <c:y val="3.9813187615980348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0"/>
              <c:y val="7.2529092304120767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3.6893364548299643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3.449027849406210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0"/>
              <c:y val="7.2529092304120767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7.3786729096508632E-5"/>
              <c:y val="3.9813187615980348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</c:pivotFmt>
      <c:pivotFmt>
        <c:idx val="25"/>
        <c:spPr>
          <a:solidFill>
            <a:srgbClr val="ED7D3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3.6893364548299643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3.449027849406210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0"/>
              <c:y val="7.2529092304120767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7.3786729096508632E-5"/>
              <c:y val="3.9813187615980348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</c:pivotFmt>
      <c:pivotFmt>
        <c:idx val="36"/>
        <c:spPr>
          <a:solidFill>
            <a:srgbClr val="ED7D3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3.6893364548299643E-4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2.2136018728979786E-4"/>
              <c:y val="3.449027849406210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0"/>
              <c:y val="7.2529092304120767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rgbClr val="ED7D31"/>
          </a:solidFill>
          <a:ln>
            <a:noFill/>
          </a:ln>
          <a:effectLst/>
        </c:spPr>
        <c:dLbl>
          <c:idx val="0"/>
          <c:layout>
            <c:manualLayout>
              <c:x val="7.3786729096508632E-5"/>
              <c:y val="3.9813187615980348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7.9191041393230771E-2"/>
          <c:y val="0.18223113620231432"/>
          <c:w val="0.73917946259384459"/>
          <c:h val="0.712155969827183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'Race &amp; Pres.'!$B$11:$B$12</c:f>
              <c:strCache>
                <c:ptCount val="1"/>
                <c:pt idx="0">
                  <c:v>Harris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57-4230-A9FE-F2DEFC6388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Pres.'!$A$13:$A$19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'Race &amp; Pres.'!$B$13:$B$19</c:f>
              <c:numCache>
                <c:formatCode>General</c:formatCode>
                <c:ptCount val="6"/>
                <c:pt idx="0">
                  <c:v>8</c:v>
                </c:pt>
                <c:pt idx="1">
                  <c:v>49</c:v>
                </c:pt>
                <c:pt idx="2">
                  <c:v>301</c:v>
                </c:pt>
                <c:pt idx="3">
                  <c:v>13</c:v>
                </c:pt>
                <c:pt idx="4">
                  <c:v>8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57-4230-A9FE-F2DEFC63886B}"/>
            </c:ext>
          </c:extLst>
        </c:ser>
        <c:ser>
          <c:idx val="1"/>
          <c:order val="1"/>
          <c:tx>
            <c:strRef>
              <c:f>'Race &amp; Pres.'!$C$11:$C$12</c:f>
              <c:strCache>
                <c:ptCount val="1"/>
                <c:pt idx="0">
                  <c:v>Trump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357-4230-A9FE-F2DEFC63886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357-4230-A9FE-F2DEFC63886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357-4230-A9FE-F2DEFC63886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357-4230-A9FE-F2DEFC63886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357-4230-A9FE-F2DEFC63886B}"/>
              </c:ext>
            </c:extLst>
          </c:dPt>
          <c:dLbls>
            <c:dLbl>
              <c:idx val="1"/>
              <c:layout>
                <c:manualLayout>
                  <c:x val="2.2136018728979786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57-4230-A9FE-F2DEFC63886B}"/>
                </c:ext>
              </c:extLst>
            </c:dLbl>
            <c:dLbl>
              <c:idx val="2"/>
              <c:layout>
                <c:manualLayout>
                  <c:x val="3.6893364548299643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7-4230-A9FE-F2DEFC63886B}"/>
                </c:ext>
              </c:extLst>
            </c:dLbl>
            <c:dLbl>
              <c:idx val="3"/>
              <c:layout>
                <c:manualLayout>
                  <c:x val="2.2136018728979786E-4"/>
                  <c:y val="3.44902784940621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57-4230-A9FE-F2DEFC63886B}"/>
                </c:ext>
              </c:extLst>
            </c:dLbl>
            <c:dLbl>
              <c:idx val="4"/>
              <c:layout>
                <c:manualLayout>
                  <c:x val="0"/>
                  <c:y val="7.25290923041207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57-4230-A9FE-F2DEFC63886B}"/>
                </c:ext>
              </c:extLst>
            </c:dLbl>
            <c:dLbl>
              <c:idx val="5"/>
              <c:layout>
                <c:manualLayout>
                  <c:x val="7.3786729096508632E-5"/>
                  <c:y val="3.9813187615980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357-4230-A9FE-F2DEFC6388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Pres.'!$A$13:$A$19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'Race &amp; Pres.'!$C$13:$C$19</c:f>
              <c:numCache>
                <c:formatCode>General</c:formatCode>
                <c:ptCount val="6"/>
                <c:pt idx="0">
                  <c:v>2</c:v>
                </c:pt>
                <c:pt idx="1">
                  <c:v>6</c:v>
                </c:pt>
                <c:pt idx="2">
                  <c:v>210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57-4230-A9FE-F2DEFC63886B}"/>
            </c:ext>
          </c:extLst>
        </c:ser>
        <c:ser>
          <c:idx val="2"/>
          <c:order val="2"/>
          <c:tx>
            <c:strRef>
              <c:f>'Race &amp; Pres.'!$D$11:$D$12</c:f>
              <c:strCache>
                <c:ptCount val="1"/>
                <c:pt idx="0">
                  <c:v>Stein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9536280397755171E-2"/>
                  <c:y val="1.1261261261261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357-4230-A9FE-F2DEFC6388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Pres.'!$A$13:$A$19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'Race &amp; Pres.'!$D$13:$D$19</c:f>
              <c:numCache>
                <c:formatCode>General</c:formatCode>
                <c:ptCount val="6"/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357-4230-A9FE-F2DEFC63886B}"/>
            </c:ext>
          </c:extLst>
        </c:ser>
        <c:ser>
          <c:idx val="3"/>
          <c:order val="3"/>
          <c:tx>
            <c:strRef>
              <c:f>'Race &amp; Pres.'!$E$11:$E$12</c:f>
              <c:strCache>
                <c:ptCount val="1"/>
                <c:pt idx="0">
                  <c:v>Oliver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'Race &amp; Pres.'!$A$13:$A$19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'Race &amp; Pres.'!$E$13:$E$19</c:f>
              <c:numCache>
                <c:formatCode>General</c:formatCode>
                <c:ptCount val="6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357-4230-A9FE-F2DEFC63886B}"/>
            </c:ext>
          </c:extLst>
        </c:ser>
        <c:ser>
          <c:idx val="4"/>
          <c:order val="4"/>
          <c:tx>
            <c:strRef>
              <c:f>'Race &amp; Pres.'!$F$11:$F$12</c:f>
              <c:strCache>
                <c:ptCount val="1"/>
                <c:pt idx="0">
                  <c:v>someone else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9690853598503494E-3"/>
                  <c:y val="-2.2522522522522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357-4230-A9FE-F2DEFC6388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Pres.'!$A$13:$A$19</c:f>
              <c:strCache>
                <c:ptCount val="6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Other</c:v>
                </c:pt>
                <c:pt idx="5">
                  <c:v>Multiple Options Chosen</c:v>
                </c:pt>
              </c:strCache>
            </c:strRef>
          </c:cat>
          <c:val>
            <c:numRef>
              <c:f>'Race &amp; Pres.'!$F$13:$F$19</c:f>
              <c:numCache>
                <c:formatCode>General</c:formatCode>
                <c:ptCount val="6"/>
                <c:pt idx="0">
                  <c:v>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357-4230-A9FE-F2DEFC638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208294320"/>
        <c:axId val="1208285680"/>
      </c:barChart>
      <c:catAx>
        <c:axId val="120829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8285680"/>
        <c:crosses val="autoZero"/>
        <c:auto val="1"/>
        <c:lblAlgn val="ctr"/>
        <c:lblOffset val="100"/>
        <c:noMultiLvlLbl val="0"/>
      </c:catAx>
      <c:valAx>
        <c:axId val="120828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829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850655192182722"/>
          <c:y val="0.30363129137159744"/>
          <c:w val="0.12619538280231032"/>
          <c:h val="0.389342023880446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[SB ExitPoll Data.xlsx]Race &amp; Issue!PivotTable2</c:name>
    <c:fmtId val="14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Most</a:t>
            </a:r>
            <a:r>
              <a:rPr lang="en-US" baseline="0"/>
              <a:t> Important Issue in the Election</a:t>
            </a:r>
            <a:endParaRPr lang="en-US"/>
          </a:p>
        </c:rich>
      </c:tx>
      <c:layout>
        <c:manualLayout>
          <c:xMode val="edge"/>
          <c:yMode val="edge"/>
          <c:x val="0.32543039196695644"/>
          <c:y val="3.73670128709221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>
              <a:lumMod val="60000"/>
            </a:schemeClr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3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3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5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'Race &amp; Issue'!$B$1:$B$2</c:f>
              <c:strCache>
                <c:ptCount val="1"/>
                <c:pt idx="0">
                  <c:v>Economy/Inflation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CB-404D-ABA4-7D55B50BA3D2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CB-404D-ABA4-7D55B50BA3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Issue'!$B$3:$B$8</c:f>
              <c:numCache>
                <c:formatCode>General</c:formatCode>
                <c:ptCount val="5"/>
                <c:pt idx="0">
                  <c:v>1</c:v>
                </c:pt>
                <c:pt idx="1">
                  <c:v>20</c:v>
                </c:pt>
                <c:pt idx="2">
                  <c:v>142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CB-404D-ABA4-7D55B50BA3D2}"/>
            </c:ext>
          </c:extLst>
        </c:ser>
        <c:ser>
          <c:idx val="1"/>
          <c:order val="1"/>
          <c:tx>
            <c:strRef>
              <c:f>'Race &amp; Issue'!$C$1:$C$2</c:f>
              <c:strCache>
                <c:ptCount val="1"/>
                <c:pt idx="0">
                  <c:v>Rep. Rights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Issue'!$C$3:$C$8</c:f>
              <c:numCache>
                <c:formatCode>General</c:formatCode>
                <c:ptCount val="5"/>
                <c:pt idx="0">
                  <c:v>2</c:v>
                </c:pt>
                <c:pt idx="1">
                  <c:v>13</c:v>
                </c:pt>
                <c:pt idx="2">
                  <c:v>136</c:v>
                </c:pt>
                <c:pt idx="3">
                  <c:v>3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CB-404D-ABA4-7D55B50BA3D2}"/>
            </c:ext>
          </c:extLst>
        </c:ser>
        <c:ser>
          <c:idx val="2"/>
          <c:order val="2"/>
          <c:tx>
            <c:strRef>
              <c:f>'Race &amp; Issue'!$D$1:$D$2</c:f>
              <c:strCache>
                <c:ptCount val="1"/>
                <c:pt idx="0">
                  <c:v>Immigration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CB-404D-ABA4-7D55B50BA3D2}"/>
              </c:ext>
            </c:extLst>
          </c:dPt>
          <c:dLbls>
            <c:dLbl>
              <c:idx val="1"/>
              <c:layout>
                <c:manualLayout>
                  <c:x val="-5.3418719294703584E-2"/>
                  <c:y val="1.1944805437446711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508547008547003E-2"/>
                      <c:h val="5.1532279642229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C0CB-404D-ABA4-7D55B50BA3D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CB-404D-ABA4-7D55B50BA3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Issue'!$D$3:$D$8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CB-404D-ABA4-7D55B50BA3D2}"/>
            </c:ext>
          </c:extLst>
        </c:ser>
        <c:ser>
          <c:idx val="3"/>
          <c:order val="3"/>
          <c:tx>
            <c:strRef>
              <c:f>'Race &amp; Issue'!$E$1:$E$2</c:f>
              <c:strCache>
                <c:ptCount val="1"/>
                <c:pt idx="0">
                  <c:v>Climate Change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4.70085470085470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098290598290598E-2"/>
                      <c:h val="0.163789561195627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C0CB-404D-ABA4-7D55B50BA3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Issue'!$E$3:$E$8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27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0CB-404D-ABA4-7D55B50BA3D2}"/>
            </c:ext>
          </c:extLst>
        </c:ser>
        <c:ser>
          <c:idx val="4"/>
          <c:order val="4"/>
          <c:tx>
            <c:strRef>
              <c:f>'Race &amp; Issue'!$F$1:$F$2</c:f>
              <c:strCache>
                <c:ptCount val="1"/>
                <c:pt idx="0">
                  <c:v>Foreign Policy/Nat. Security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0CB-404D-ABA4-7D55B50BA3D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0CB-404D-ABA4-7D55B50BA3D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0CB-404D-ABA4-7D55B50BA3D2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0CB-404D-ABA4-7D55B50BA3D2}"/>
                </c:ext>
              </c:extLst>
            </c:dLbl>
            <c:dLbl>
              <c:idx val="1"/>
              <c:layout>
                <c:manualLayout>
                  <c:x val="-5.662384749983175E-2"/>
                  <c:y val="-1.36530320694136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508547008547003E-2"/>
                      <c:h val="6.3668201972326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C0CB-404D-ABA4-7D55B50BA3D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0CB-404D-ABA4-7D55B50BA3D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0CB-404D-ABA4-7D55B50BA3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Issue'!$F$3:$F$8</c:f>
              <c:numCache>
                <c:formatCode>General</c:formatCode>
                <c:ptCount val="5"/>
                <c:pt idx="1">
                  <c:v>1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0CB-404D-ABA4-7D55B50BA3D2}"/>
            </c:ext>
          </c:extLst>
        </c:ser>
        <c:ser>
          <c:idx val="5"/>
          <c:order val="5"/>
          <c:tx>
            <c:strRef>
              <c:f>'Race &amp; Issue'!$G$1:$G$2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Issue'!$G$3:$G$8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76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0CB-404D-ABA4-7D55B50BA3D2}"/>
            </c:ext>
          </c:extLst>
        </c:ser>
        <c:ser>
          <c:idx val="6"/>
          <c:order val="6"/>
          <c:tx>
            <c:strRef>
              <c:f>'Race &amp; Issue'!$H$1:$H$2</c:f>
              <c:strCache>
                <c:ptCount val="1"/>
                <c:pt idx="0">
                  <c:v>Multiple Chosen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'Race &amp; Issue'!$A$3:$A$8</c:f>
              <c:strCache>
                <c:ptCount val="5"/>
                <c:pt idx="0">
                  <c:v>Asian</c:v>
                </c:pt>
                <c:pt idx="1">
                  <c:v>Black/African American</c:v>
                </c:pt>
                <c:pt idx="2">
                  <c:v>White</c:v>
                </c:pt>
                <c:pt idx="3">
                  <c:v>Hispanic</c:v>
                </c:pt>
                <c:pt idx="4">
                  <c:v>Multiple Options Chosen</c:v>
                </c:pt>
              </c:strCache>
            </c:strRef>
          </c:cat>
          <c:val>
            <c:numRef>
              <c:f>'Race &amp; Issue'!$H$3:$H$8</c:f>
              <c:numCache>
                <c:formatCode>General</c:formatCode>
                <c:ptCount val="5"/>
                <c:pt idx="0">
                  <c:v>3</c:v>
                </c:pt>
                <c:pt idx="1">
                  <c:v>12</c:v>
                </c:pt>
                <c:pt idx="2">
                  <c:v>64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0CB-404D-ABA4-7D55B50BA3D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15162336"/>
        <c:axId val="1215166656"/>
      </c:barChart>
      <c:catAx>
        <c:axId val="121516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166656"/>
        <c:crosses val="autoZero"/>
        <c:auto val="1"/>
        <c:lblAlgn val="ctr"/>
        <c:lblOffset val="100"/>
        <c:noMultiLvlLbl val="0"/>
      </c:catAx>
      <c:valAx>
        <c:axId val="121516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16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801937431515115"/>
          <c:y val="0.29638880467709239"/>
          <c:w val="0.1819806256848488"/>
          <c:h val="0.38482992427270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D441F-1461-A2C6-DF3C-366C6CC83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818A5-89B4-1C25-A342-C53B93300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25791-1510-B9C2-0296-B9C5571F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B716D-2336-551A-445E-717C57CB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AD461-DCF1-8AA5-D51C-D391E7F7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4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347D-2DA1-127C-E12C-82E0C0160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F7343-CB09-BA83-B16B-17A0B3B81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D3049-8E4A-3C7C-2EE4-79D72306A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BBB33-534C-A958-7BA2-98FD5EBD7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AC836-8DDD-304B-F95F-198B38F7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D942-BDE7-29D7-1707-170B677E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86F8B-DBB4-FE33-EBA2-7D4E73694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0BECD-0713-A9FA-2666-329FB441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40D70-5787-97A3-6CB6-0E8B16AE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6BAAA-7E41-59F2-D9A5-B8F8052C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AB3E4-7B96-6B5F-5A5F-C5D98751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CA69B-2C57-1ABC-61F5-DE3184340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59F6D-E9B2-F293-27C6-FD67B0F84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AFA82-3A30-9BC1-014E-7675BBBD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76402-8197-1584-AE16-D1D5D3AE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34872-A1A6-0509-3766-CF6310055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6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05013-F092-0FDB-39E7-C42F563B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B371A-90A3-3149-9365-2B439845E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211D2-71B0-DBCC-F1C6-A6653F0D6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121FE9-8F5F-64C3-6062-0866203F1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7ACAAD-2381-2423-9364-15FD5C9BA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7A54D-8A2D-AC20-8EEA-A9575206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D36115-F738-4609-56FF-CE559917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FAA6E4-27F4-7D56-DF56-CE840BAA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7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61AE3-F270-CE6F-B618-AAF5C7DA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7539D-4E85-560F-B7F1-95DC4D0A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BE3D3-7CE6-FD1F-A41E-662D1DD4F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ED333-9F6B-E70E-0374-13B07A61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4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9D1C96-12E8-07E2-BA23-3B3910FA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20405-C441-43A9-5B92-706E0249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A45A4-A808-EAD6-2682-FA8A4F7D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7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51AA7-F445-114A-CB0E-9B0ED8C1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59BF-22F0-10E8-62B3-4C4C2F3AF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9442F-9A48-716D-721D-739A29800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E7A8B-8361-F43E-6A15-A8B3C0B8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BA55E-B94C-C23A-AA52-AF5C8346E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3D603-42F9-9828-C44F-9A9B43A67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8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17466-A486-6D0B-4E48-6837E4D93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2F52F8-F0A0-6646-3750-AE95B98F72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E5103-D873-C642-16C6-C8CECC97F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3C513-6364-B7D7-C133-A9022E12E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CD9FD-8D1A-F567-08F2-423BF9319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D4CB6-39A2-74CB-69CC-18880DD8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5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37D71-5ABE-F957-8494-549983F3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99C74-D4D9-B2AF-736F-600C3A2FB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A60BB-2C4A-28E8-52F3-CE276D77B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E2061-F77A-0FEF-8934-E37CA858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2F42A-3035-31BB-2221-2971C9D2B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1760F-B727-F5B5-95B5-8A1A20C6A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EC2EB9-6A35-4E00-927C-947C8C648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C07CE-21FD-03A0-85EF-245D212A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4A25B-30CE-2158-83BC-3B8F6B0C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A518D-A944-D4E3-E117-85000C6F9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4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1453E7-EF1F-125C-A771-CF27CB94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7527F-F211-7664-E1A8-3AC45EE8A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7D728-534E-D53D-3451-EEA374AEA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1D2C4F-CEBB-4B60-B135-9F269D573FEB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30B4B-DF5A-4B27-F3E8-9B4FCD7D3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3D368-1A98-6CE4-EDC6-3961E65A2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C0D49-48A4-4014-B05E-3752BD2D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9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DC485-2FF0-88D0-78D4-E4EFDA879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Exit Poll Survey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6D32C-CB14-7A53-16EF-3518A4887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0817" y="4409960"/>
            <a:ext cx="4508641" cy="1116414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Sophie Bailey &amp; Patrick Mocarsky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0858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EF719-D99D-C3E8-5740-7E895B43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Methodology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0301D-AE15-5E64-77BE-7646FB6F6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solidFill>
                  <a:schemeClr val="bg1"/>
                </a:solidFill>
              </a:rPr>
              <a:t>Number of Interviews: 660 Election Day Voters in Cumberland County, Pennsylvania</a:t>
            </a:r>
          </a:p>
          <a:p>
            <a:endParaRPr lang="en-US" sz="2200">
              <a:solidFill>
                <a:schemeClr val="bg1"/>
              </a:solidFill>
            </a:endParaRPr>
          </a:p>
          <a:p>
            <a:r>
              <a:rPr lang="en-US" sz="2200">
                <a:solidFill>
                  <a:schemeClr val="bg1"/>
                </a:solidFill>
              </a:rPr>
              <a:t>Interviews conducted on Election Day 2024, November 5th</a:t>
            </a:r>
          </a:p>
          <a:p>
            <a:endParaRPr lang="en-US" sz="2200">
              <a:solidFill>
                <a:schemeClr val="bg1"/>
              </a:solidFill>
            </a:endParaRPr>
          </a:p>
          <a:p>
            <a:r>
              <a:rPr lang="en-US" sz="2200">
                <a:solidFill>
                  <a:schemeClr val="bg1"/>
                </a:solidFill>
              </a:rPr>
              <a:t>Method of Interviewing: In-person self-administered survey</a:t>
            </a:r>
          </a:p>
          <a:p>
            <a:endParaRPr lang="en-US" sz="2200">
              <a:solidFill>
                <a:schemeClr val="bg1"/>
              </a:solidFill>
            </a:endParaRPr>
          </a:p>
          <a:p>
            <a:r>
              <a:rPr lang="en-US" sz="2200">
                <a:solidFill>
                  <a:schemeClr val="bg1"/>
                </a:solidFill>
              </a:rPr>
              <a:t>Margin of error: 3.89%+-</a:t>
            </a: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276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54DE5-F0B1-0EBE-C062-03D0F1A78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Race/Ethnicity: Univariate Analysis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7CA486-CE3E-B5A8-E17B-BE6AE82952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530109"/>
              </p:ext>
            </p:extLst>
          </p:nvPr>
        </p:nvGraphicFramePr>
        <p:xfrm>
          <a:off x="1721225" y="1631576"/>
          <a:ext cx="8884022" cy="493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072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0C0D6-2807-61DB-199F-E3FC1E461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Biden Approval Rating and Race: Bivariate Analysis</a:t>
            </a:r>
          </a:p>
        </p:txBody>
      </p:sp>
      <p:pic>
        <p:nvPicPr>
          <p:cNvPr id="4" name="Picture 3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5C107E0A-FA7E-825B-BE02-EB65D0A42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84" y="1764874"/>
            <a:ext cx="10453032" cy="453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8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4464C-B8E4-2994-E35A-2E862AE86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Biggest Threat to Election Integrity and Race: Bivariate Analysis</a:t>
            </a:r>
          </a:p>
        </p:txBody>
      </p:sp>
      <p:pic>
        <p:nvPicPr>
          <p:cNvPr id="4" name="Picture 3" descr="A graph of voting results&#10;&#10;Description automatically generated with medium confidence">
            <a:extLst>
              <a:ext uri="{FF2B5EF4-FFF2-40B4-BE49-F238E27FC236}">
                <a16:creationId xmlns:a16="http://schemas.microsoft.com/office/drawing/2014/main" id="{07C74422-A4CA-6581-C593-2951C04DA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503" y="1764873"/>
            <a:ext cx="7810994" cy="470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A79BC-5B31-5819-F535-FF260FEA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Presidential Vote Choice and Race: Bivariate Analysis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424963F-670A-4BD3-9799-ECBD7FD9AD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389289"/>
              </p:ext>
            </p:extLst>
          </p:nvPr>
        </p:nvGraphicFramePr>
        <p:xfrm>
          <a:off x="643467" y="1675227"/>
          <a:ext cx="10971590" cy="4921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696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064CA-4306-E664-0415-B6396912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76" y="643467"/>
            <a:ext cx="11824447" cy="7448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Most Important Issue in the Election and Race: Bivariate Analysis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92F06BD-6FCC-08B7-9E0F-060EE075B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189501"/>
              </p:ext>
            </p:extLst>
          </p:nvPr>
        </p:nvGraphicFramePr>
        <p:xfrm>
          <a:off x="643466" y="1693157"/>
          <a:ext cx="10905066" cy="439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87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111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Exit Poll Survey Analysis</vt:lpstr>
      <vt:lpstr>Methodology</vt:lpstr>
      <vt:lpstr>Race/Ethnicity: Univariate Analysis</vt:lpstr>
      <vt:lpstr>Biden Approval Rating and Race: Bivariate Analysis</vt:lpstr>
      <vt:lpstr>Biggest Threat to Election Integrity and Race: Bivariate Analysis</vt:lpstr>
      <vt:lpstr>Presidential Vote Choice and Race: Bivariate Analysis</vt:lpstr>
      <vt:lpstr>Most Important Issue in the Election and Race: Bivariate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Poll Survey Analysis</dc:title>
  <dc:creator>Bailey, Sophie</dc:creator>
  <cp:lastModifiedBy>Niebler, Sarah</cp:lastModifiedBy>
  <cp:revision>67</cp:revision>
  <dcterms:created xsi:type="dcterms:W3CDTF">2024-12-04T15:49:19Z</dcterms:created>
  <dcterms:modified xsi:type="dcterms:W3CDTF">2025-01-16T19:47:34Z</dcterms:modified>
</cp:coreProperties>
</file>