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B7898B-0994-D122-8F5F-5A2CF91DE82D}" v="8" dt="2024-12-17T18:18:14.427"/>
    <p1510:client id="{F69245C9-D421-5E33-78AE-CBA9BD138952}" v="1" dt="2024-12-16T22:03:24.644"/>
    <p1510:client id="{F72A9413-6C4B-5B34-F1B8-1B1C2D91D122}" v="73" dt="2024-12-18T13:25:45.7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ickinson0-my.sharepoint.com/personal/leemina_dickinson_edu/Documents/Hanani%20POSC244%20Excel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ickinson0-my.sharepoint.com/personal/leemina_dickinson_edu/Documents/Hanani%20POSC244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ickinson0-my.sharepoint.com/personal/leemina_dickinson_edu/Documents/Hanani%20POSC244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[Hanani POSC244 Excel.xlsx]Sheet1!PivotTable2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r>
              <a:rPr lang="en-US" sz="1800">
                <a:solidFill>
                  <a:schemeClr val="bg1"/>
                </a:solidFill>
                <a:latin typeface="Baskerville Old Face" panose="02020602080505020303" pitchFamily="18" charset="77"/>
              </a:rPr>
              <a:t>Biden Approval</a:t>
            </a:r>
            <a:endParaRPr lang="en-US">
              <a:solidFill>
                <a:schemeClr val="bg1"/>
              </a:solidFill>
              <a:latin typeface="Baskerville Old Face" panose="02020602080505020303" pitchFamily="18" charset="77"/>
            </a:endParaRPr>
          </a:p>
        </c:rich>
      </c:tx>
      <c:layout>
        <c:manualLayout>
          <c:xMode val="edge"/>
          <c:yMode val="edge"/>
          <c:x val="0.34699833825682191"/>
          <c:y val="3.8961050344338555E-2"/>
        </c:manualLayout>
      </c:layout>
      <c:overlay val="0"/>
      <c:spPr>
        <a:noFill/>
        <a:ln>
          <a:noFill/>
        </a:ln>
        <a:effectLst>
          <a:glow rad="63500">
            <a:schemeClr val="accent5">
              <a:satMod val="175000"/>
              <a:alpha val="40000"/>
            </a:schemeClr>
          </a:glow>
        </a:effectLst>
      </c:sp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"/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24"/>
        <c:spPr>
          <a:solidFill>
            <a:schemeClr val="accent3"/>
          </a:solidFill>
          <a:ln w="19050">
            <a:solidFill>
              <a:schemeClr val="lt1"/>
            </a:solidFill>
          </a:ln>
          <a:effectLst/>
        </c:spPr>
      </c:pivotFmt>
      <c:pivotFmt>
        <c:idx val="25"/>
        <c:spPr>
          <a:solidFill>
            <a:schemeClr val="accent4"/>
          </a:solidFill>
          <a:ln w="19050">
            <a:solidFill>
              <a:schemeClr val="lt1"/>
            </a:solidFill>
          </a:ln>
          <a:effectLst/>
        </c:spPr>
      </c:pivotFmt>
      <c:pivotFmt>
        <c:idx val="26"/>
        <c:spPr>
          <a:solidFill>
            <a:schemeClr val="accent5"/>
          </a:solidFill>
          <a:ln w="19050">
            <a:solidFill>
              <a:schemeClr val="lt1"/>
            </a:solidFill>
          </a:ln>
          <a:effectLst/>
        </c:spPr>
      </c:pivotFmt>
      <c:pivotFmt>
        <c:idx val="27"/>
        <c:spPr>
          <a:solidFill>
            <a:schemeClr val="accent6"/>
          </a:solidFill>
          <a:ln w="19050">
            <a:solidFill>
              <a:schemeClr val="lt1"/>
            </a:solidFill>
          </a:ln>
          <a:effectLst/>
        </c:spPr>
      </c:pivotFmt>
      <c:pivotFmt>
        <c:idx val="28"/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31"/>
        <c:spPr>
          <a:solidFill>
            <a:schemeClr val="accent3"/>
          </a:solidFill>
          <a:ln w="19050">
            <a:solidFill>
              <a:schemeClr val="lt1"/>
            </a:solidFill>
          </a:ln>
          <a:effectLst/>
        </c:spPr>
      </c:pivotFmt>
      <c:pivotFmt>
        <c:idx val="32"/>
        <c:spPr>
          <a:solidFill>
            <a:schemeClr val="accent4"/>
          </a:solidFill>
          <a:ln w="19050">
            <a:solidFill>
              <a:schemeClr val="lt1"/>
            </a:solidFill>
          </a:ln>
          <a:effectLst/>
        </c:spPr>
      </c:pivotFmt>
      <c:pivotFmt>
        <c:idx val="33"/>
        <c:spPr>
          <a:solidFill>
            <a:schemeClr val="accent5"/>
          </a:solidFill>
          <a:ln w="19050">
            <a:solidFill>
              <a:schemeClr val="lt1"/>
            </a:solidFill>
          </a:ln>
          <a:effectLst/>
        </c:spPr>
      </c:pivotFmt>
      <c:pivotFmt>
        <c:idx val="34"/>
        <c:spPr>
          <a:solidFill>
            <a:schemeClr val="accent6"/>
          </a:solidFill>
          <a:ln w="19050">
            <a:solidFill>
              <a:schemeClr val="lt1"/>
            </a:solidFill>
          </a:ln>
          <a:effectLst/>
        </c:spPr>
      </c:pivotFmt>
      <c:pivotFmt>
        <c:idx val="35"/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7"/>
        <c:spPr>
          <a:solidFill>
            <a:schemeClr val="accent2"/>
          </a:solidFill>
          <a:ln w="19050">
            <a:solidFill>
              <a:schemeClr val="lt1"/>
            </a:solidFill>
          </a:ln>
          <a:effectLst/>
        </c:spPr>
      </c:pivotFmt>
      <c:pivotFmt>
        <c:idx val="38"/>
        <c:spPr>
          <a:solidFill>
            <a:schemeClr val="accent3"/>
          </a:solidFill>
          <a:ln w="19050">
            <a:solidFill>
              <a:schemeClr val="lt1"/>
            </a:solidFill>
          </a:ln>
          <a:effectLst/>
        </c:spPr>
      </c:pivotFmt>
      <c:pivotFmt>
        <c:idx val="39"/>
        <c:spPr>
          <a:solidFill>
            <a:schemeClr val="accent4"/>
          </a:solidFill>
          <a:ln w="19050">
            <a:solidFill>
              <a:schemeClr val="lt1"/>
            </a:solidFill>
          </a:ln>
          <a:effectLst/>
        </c:spPr>
      </c:pivotFmt>
      <c:pivotFmt>
        <c:idx val="40"/>
        <c:spPr>
          <a:solidFill>
            <a:schemeClr val="accent5"/>
          </a:solidFill>
          <a:ln w="19050">
            <a:solidFill>
              <a:schemeClr val="lt1"/>
            </a:solidFill>
          </a:ln>
          <a:effectLst/>
        </c:spPr>
      </c:pivotFmt>
      <c:pivotFmt>
        <c:idx val="41"/>
        <c:spPr>
          <a:solidFill>
            <a:schemeClr val="accent6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Sheet1!$I$50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A6-4920-B39C-72A083A467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A6-4920-B39C-72A083A467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6A6-4920-B39C-72A083A467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6A6-4920-B39C-72A083A467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6A6-4920-B39C-72A083A467C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6A6-4920-B39C-72A083A467CF}"/>
              </c:ext>
            </c:extLst>
          </c:dPt>
          <c:cat>
            <c:strRef>
              <c:f>Sheet1!$H$51:$H$57</c:f>
              <c:strCache>
                <c:ptCount val="6"/>
                <c:pt idx="0">
                  <c:v>Approve</c:v>
                </c:pt>
                <c:pt idx="1">
                  <c:v>Disapprove</c:v>
                </c:pt>
                <c:pt idx="2">
                  <c:v>Don't know</c:v>
                </c:pt>
                <c:pt idx="3">
                  <c:v>99</c:v>
                </c:pt>
                <c:pt idx="4">
                  <c:v>written answer</c:v>
                </c:pt>
                <c:pt idx="5">
                  <c:v>(blank)</c:v>
                </c:pt>
              </c:strCache>
            </c:strRef>
          </c:cat>
          <c:val>
            <c:numRef>
              <c:f>Sheet1!$I$51:$I$57</c:f>
              <c:numCache>
                <c:formatCode>General</c:formatCode>
                <c:ptCount val="6"/>
                <c:pt idx="0">
                  <c:v>265</c:v>
                </c:pt>
                <c:pt idx="1">
                  <c:v>297</c:v>
                </c:pt>
                <c:pt idx="2">
                  <c:v>83</c:v>
                </c:pt>
                <c:pt idx="3">
                  <c:v>1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6A6-4920-B39C-72A083A46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Baskerville Old Face" panose="02020602080505020303" pitchFamily="18" charset="77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rgbClr val="3F3F47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r>
              <a:rPr lang="en-US" sz="1200">
                <a:latin typeface="Baskerville Old Face" panose="02020602080505020303" pitchFamily="18" charset="77"/>
              </a:rPr>
              <a:t>Biden's Approval and Education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Baskerville Old Face" panose="02020602080505020303" pitchFamily="18" charset="77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'https://dickinson0-my.sharepoint.com/personal/leemina_dickinson_edu/Documents/[Hanani POSC244 Excel.xlsx]Sheet1'!$I$18</c:f>
              <c:strCache>
                <c:ptCount val="1"/>
                <c:pt idx="0">
                  <c:v>Approve</c:v>
                </c:pt>
              </c:strCache>
            </c:strRef>
          </c:tx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Excel.xlsx]Sheet1'!$H$19:$H$24</c:f>
              <c:strCache>
                <c:ptCount val="6"/>
                <c:pt idx="0">
                  <c:v>Less than Highschool</c:v>
                </c:pt>
                <c:pt idx="1">
                  <c:v>Highschool Graduate</c:v>
                </c:pt>
                <c:pt idx="2">
                  <c:v>Some College</c:v>
                </c:pt>
                <c:pt idx="3">
                  <c:v>College Graduate</c:v>
                </c:pt>
                <c:pt idx="4">
                  <c:v>Postgraduate degree</c:v>
                </c:pt>
                <c:pt idx="5">
                  <c:v>No Answer Provided </c:v>
                </c:pt>
              </c:strCache>
            </c:strRef>
          </c:cat>
          <c:val>
            <c:numRef>
              <c:f>'https://dickinson0-my.sharepoint.com/personal/leemina_dickinson_edu/Documents/[Hanani POSC244 Excel.xlsx]Sheet1'!$I$19:$I$24</c:f>
              <c:numCache>
                <c:formatCode>0.00%</c:formatCode>
                <c:ptCount val="6"/>
                <c:pt idx="0">
                  <c:v>0.16666666666666666</c:v>
                </c:pt>
                <c:pt idx="1">
                  <c:v>0.3007518796992481</c:v>
                </c:pt>
                <c:pt idx="2">
                  <c:v>0.35333333333333333</c:v>
                </c:pt>
                <c:pt idx="3">
                  <c:v>0.39461883408071746</c:v>
                </c:pt>
                <c:pt idx="4">
                  <c:v>0.57971014492753625</c:v>
                </c:pt>
                <c:pt idx="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24-4EA7-BFF6-763F88BCB3AB}"/>
            </c:ext>
          </c:extLst>
        </c:ser>
        <c:ser>
          <c:idx val="1"/>
          <c:order val="1"/>
          <c:tx>
            <c:strRef>
              <c:f>'https://dickinson0-my.sharepoint.com/personal/leemina_dickinson_edu/Documents/[Hanani POSC244 Excel.xlsx]Sheet1'!$J$18</c:f>
              <c:strCache>
                <c:ptCount val="1"/>
                <c:pt idx="0">
                  <c:v>Disapprove</c:v>
                </c:pt>
              </c:strCache>
            </c:strRef>
          </c:tx>
          <c:spPr>
            <a:noFill/>
            <a:ln w="9525" cap="flat" cmpd="sng" algn="ctr">
              <a:solidFill>
                <a:schemeClr val="accent2"/>
              </a:solidFill>
              <a:miter lim="800000"/>
            </a:ln>
            <a:effectLst>
              <a:glow rad="63500">
                <a:schemeClr val="accent2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Excel.xlsx]Sheet1'!$H$19:$H$24</c:f>
              <c:strCache>
                <c:ptCount val="6"/>
                <c:pt idx="0">
                  <c:v>Less than Highschool</c:v>
                </c:pt>
                <c:pt idx="1">
                  <c:v>Highschool Graduate</c:v>
                </c:pt>
                <c:pt idx="2">
                  <c:v>Some College</c:v>
                </c:pt>
                <c:pt idx="3">
                  <c:v>College Graduate</c:v>
                </c:pt>
                <c:pt idx="4">
                  <c:v>Postgraduate degree</c:v>
                </c:pt>
                <c:pt idx="5">
                  <c:v>No Answer Provided </c:v>
                </c:pt>
              </c:strCache>
            </c:strRef>
          </c:cat>
          <c:val>
            <c:numRef>
              <c:f>'https://dickinson0-my.sharepoint.com/personal/leemina_dickinson_edu/Documents/[Hanani POSC244 Excel.xlsx]Sheet1'!$J$19:$J$24</c:f>
              <c:numCache>
                <c:formatCode>0.00%</c:formatCode>
                <c:ptCount val="6"/>
                <c:pt idx="0">
                  <c:v>0.5</c:v>
                </c:pt>
                <c:pt idx="1">
                  <c:v>0.56390977443609025</c:v>
                </c:pt>
                <c:pt idx="2">
                  <c:v>0.47333333333333333</c:v>
                </c:pt>
                <c:pt idx="3">
                  <c:v>0.46636771300448432</c:v>
                </c:pt>
                <c:pt idx="4">
                  <c:v>0.30434782608695654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24-4EA7-BFF6-763F88BCB3AB}"/>
            </c:ext>
          </c:extLst>
        </c:ser>
        <c:ser>
          <c:idx val="2"/>
          <c:order val="2"/>
          <c:tx>
            <c:strRef>
              <c:f>'https://dickinson0-my.sharepoint.com/personal/leemina_dickinson_edu/Documents/[Hanani POSC244 Excel.xlsx]Sheet1'!$K$18</c:f>
              <c:strCache>
                <c:ptCount val="1"/>
                <c:pt idx="0">
                  <c:v>Don’t Know </c:v>
                </c:pt>
              </c:strCache>
            </c:strRef>
          </c:tx>
          <c:spPr>
            <a:noFill/>
            <a:ln w="9525" cap="flat" cmpd="sng" algn="ctr">
              <a:solidFill>
                <a:schemeClr val="accent3"/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Excel.xlsx]Sheet1'!$H$19:$H$24</c:f>
              <c:strCache>
                <c:ptCount val="6"/>
                <c:pt idx="0">
                  <c:v>Less than Highschool</c:v>
                </c:pt>
                <c:pt idx="1">
                  <c:v>Highschool Graduate</c:v>
                </c:pt>
                <c:pt idx="2">
                  <c:v>Some College</c:v>
                </c:pt>
                <c:pt idx="3">
                  <c:v>College Graduate</c:v>
                </c:pt>
                <c:pt idx="4">
                  <c:v>Postgraduate degree</c:v>
                </c:pt>
                <c:pt idx="5">
                  <c:v>No Answer Provided </c:v>
                </c:pt>
              </c:strCache>
            </c:strRef>
          </c:cat>
          <c:val>
            <c:numRef>
              <c:f>'https://dickinson0-my.sharepoint.com/personal/leemina_dickinson_edu/Documents/[Hanani POSC244 Excel.xlsx]Sheet1'!$K$19:$K$24</c:f>
              <c:numCache>
                <c:formatCode>0.00%</c:formatCode>
                <c:ptCount val="6"/>
                <c:pt idx="0">
                  <c:v>0.33333333333333331</c:v>
                </c:pt>
                <c:pt idx="1">
                  <c:v>0.12030075187969924</c:v>
                </c:pt>
                <c:pt idx="2">
                  <c:v>0.14666666666666667</c:v>
                </c:pt>
                <c:pt idx="3">
                  <c:v>0.12556053811659193</c:v>
                </c:pt>
                <c:pt idx="4">
                  <c:v>0.10144927536231885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24-4EA7-BFF6-763F88BCB3AB}"/>
            </c:ext>
          </c:extLst>
        </c:ser>
        <c:ser>
          <c:idx val="3"/>
          <c:order val="3"/>
          <c:tx>
            <c:strRef>
              <c:f>'https://dickinson0-my.sharepoint.com/personal/leemina_dickinson_edu/Documents/[Hanani POSC244 Excel.xlsx]Sheet1'!$L$18</c:f>
              <c:strCache>
                <c:ptCount val="1"/>
                <c:pt idx="0">
                  <c:v>Multiple Options</c:v>
                </c:pt>
              </c:strCache>
            </c:strRef>
          </c:tx>
          <c:spPr>
            <a:noFill/>
            <a:ln w="9525" cap="flat" cmpd="sng" algn="ctr">
              <a:solidFill>
                <a:schemeClr val="accent4"/>
              </a:solidFill>
              <a:miter lim="800000"/>
            </a:ln>
            <a:effectLst>
              <a:glow rad="63500">
                <a:schemeClr val="accent4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Excel.xlsx]Sheet1'!$H$19:$H$24</c:f>
              <c:strCache>
                <c:ptCount val="6"/>
                <c:pt idx="0">
                  <c:v>Less than Highschool</c:v>
                </c:pt>
                <c:pt idx="1">
                  <c:v>Highschool Graduate</c:v>
                </c:pt>
                <c:pt idx="2">
                  <c:v>Some College</c:v>
                </c:pt>
                <c:pt idx="3">
                  <c:v>College Graduate</c:v>
                </c:pt>
                <c:pt idx="4">
                  <c:v>Postgraduate degree</c:v>
                </c:pt>
                <c:pt idx="5">
                  <c:v>No Answer Provided </c:v>
                </c:pt>
              </c:strCache>
            </c:strRef>
          </c:cat>
          <c:val>
            <c:numRef>
              <c:f>'https://dickinson0-my.sharepoint.com/personal/leemina_dickinson_edu/Documents/[Hanani POSC244 Excel.xlsx]Sheet1'!$L$19:$L$24</c:f>
              <c:numCache>
                <c:formatCode>0.00%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7.246376811594203E-3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24-4EA7-BFF6-763F88BCB3AB}"/>
            </c:ext>
          </c:extLst>
        </c:ser>
        <c:ser>
          <c:idx val="4"/>
          <c:order val="4"/>
          <c:tx>
            <c:strRef>
              <c:f>'https://dickinson0-my.sharepoint.com/personal/leemina_dickinson_edu/Documents/[Hanani POSC244 Excel.xlsx]Sheet1'!$M$18</c:f>
              <c:strCache>
                <c:ptCount val="1"/>
                <c:pt idx="0">
                  <c:v>No Answer Provided</c:v>
                </c:pt>
              </c:strCache>
            </c:strRef>
          </c:tx>
          <c:spPr>
            <a:noFill/>
            <a:ln w="9525" cap="flat" cmpd="sng" algn="ctr">
              <a:solidFill>
                <a:schemeClr val="accent5"/>
              </a:solidFill>
              <a:miter lim="800000"/>
            </a:ln>
            <a:effectLst>
              <a:glow rad="63500">
                <a:schemeClr val="accent5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Excel.xlsx]Sheet1'!$H$19:$H$24</c:f>
              <c:strCache>
                <c:ptCount val="6"/>
                <c:pt idx="0">
                  <c:v>Less than Highschool</c:v>
                </c:pt>
                <c:pt idx="1">
                  <c:v>Highschool Graduate</c:v>
                </c:pt>
                <c:pt idx="2">
                  <c:v>Some College</c:v>
                </c:pt>
                <c:pt idx="3">
                  <c:v>College Graduate</c:v>
                </c:pt>
                <c:pt idx="4">
                  <c:v>Postgraduate degree</c:v>
                </c:pt>
                <c:pt idx="5">
                  <c:v>No Answer Provided </c:v>
                </c:pt>
              </c:strCache>
            </c:strRef>
          </c:cat>
          <c:val>
            <c:numRef>
              <c:f>'https://dickinson0-my.sharepoint.com/personal/leemina_dickinson_edu/Documents/[Hanani POSC244 Excel.xlsx]Sheet1'!$M$19:$M$24</c:f>
              <c:numCache>
                <c:formatCode>0.00%</c:formatCode>
                <c:ptCount val="6"/>
                <c:pt idx="0">
                  <c:v>0</c:v>
                </c:pt>
                <c:pt idx="1">
                  <c:v>1.5037593984962405E-2</c:v>
                </c:pt>
                <c:pt idx="2">
                  <c:v>2.6666666666666668E-2</c:v>
                </c:pt>
                <c:pt idx="3">
                  <c:v>1.3452914798206279E-2</c:v>
                </c:pt>
                <c:pt idx="4">
                  <c:v>7.246376811594203E-3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24-4EA7-BFF6-763F88BCB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1668209967"/>
        <c:axId val="1668228991"/>
      </c:barChart>
      <c:catAx>
        <c:axId val="1668209967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endParaRPr lang="en-US"/>
          </a:p>
        </c:txPr>
        <c:crossAx val="1668228991"/>
        <c:crosses val="autoZero"/>
        <c:auto val="1"/>
        <c:lblAlgn val="ctr"/>
        <c:lblOffset val="100"/>
        <c:noMultiLvlLbl val="0"/>
      </c:catAx>
      <c:valAx>
        <c:axId val="1668228991"/>
        <c:scaling>
          <c:orientation val="minMax"/>
          <c:max val="0.6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endParaRPr lang="en-US"/>
          </a:p>
        </c:txPr>
        <c:crossAx val="1668209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lt1">
                  <a:lumMod val="75000"/>
                </a:schemeClr>
              </a:solidFill>
              <a:latin typeface="Baskerville Old Face" panose="02020602080505020303" pitchFamily="18" charset="77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r>
              <a:rPr lang="en-US" sz="1200">
                <a:latin typeface="Baskerville Old Face" panose="02020602080505020303" pitchFamily="18" charset="77"/>
              </a:rPr>
              <a:t>Biden</a:t>
            </a:r>
            <a:r>
              <a:rPr lang="en-US" sz="1200" baseline="0">
                <a:latin typeface="Baskerville Old Face" panose="02020602080505020303" pitchFamily="18" charset="77"/>
              </a:rPr>
              <a:t> Approval and Religous Affiliation</a:t>
            </a:r>
            <a:endParaRPr lang="en-US" sz="1200">
              <a:latin typeface="Baskerville Old Face" panose="02020602080505020303" pitchFamily="18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Baskerville Old Face" panose="02020602080505020303" pitchFamily="18" charset="77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'https://dickinson0-my.sharepoint.com/personal/leemina_dickinson_edu/Documents/[Hanani POSC244 Excel.xlsx]Sheet1'!$L$49</c:f>
              <c:strCache>
                <c:ptCount val="1"/>
                <c:pt idx="0">
                  <c:v>Approve</c:v>
                </c:pt>
              </c:strCache>
            </c:strRef>
          </c:tx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Excel.xlsx]Sheet1'!$K$50:$K$59</c:f>
              <c:strCache>
                <c:ptCount val="10"/>
                <c:pt idx="0">
                  <c:v>Evangelical Protestant</c:v>
                </c:pt>
                <c:pt idx="1">
                  <c:v>Mainline Protestant</c:v>
                </c:pt>
                <c:pt idx="2">
                  <c:v>Catholic</c:v>
                </c:pt>
                <c:pt idx="3">
                  <c:v>Jewish</c:v>
                </c:pt>
                <c:pt idx="4">
                  <c:v>Muslim</c:v>
                </c:pt>
                <c:pt idx="5">
                  <c:v>Agonistic or Atheist </c:v>
                </c:pt>
                <c:pt idx="6">
                  <c:v>WA1</c:v>
                </c:pt>
                <c:pt idx="7">
                  <c:v>WA2</c:v>
                </c:pt>
                <c:pt idx="8">
                  <c:v>WA3</c:v>
                </c:pt>
                <c:pt idx="9">
                  <c:v>WA</c:v>
                </c:pt>
              </c:strCache>
            </c:strRef>
          </c:cat>
          <c:val>
            <c:numRef>
              <c:f>'https://dickinson0-my.sharepoint.com/personal/leemina_dickinson_edu/Documents/[Hanani POSC244 Excel.xlsx]Sheet1'!$L$50:$L$59</c:f>
              <c:numCache>
                <c:formatCode>0.00%</c:formatCode>
                <c:ptCount val="10"/>
                <c:pt idx="0">
                  <c:v>0.1875</c:v>
                </c:pt>
                <c:pt idx="1">
                  <c:v>0.4943820224719101</c:v>
                </c:pt>
                <c:pt idx="2">
                  <c:v>0.35576923076923078</c:v>
                </c:pt>
                <c:pt idx="3">
                  <c:v>0.33333333333333331</c:v>
                </c:pt>
                <c:pt idx="4">
                  <c:v>0.125</c:v>
                </c:pt>
                <c:pt idx="5">
                  <c:v>0.63809523809523805</c:v>
                </c:pt>
                <c:pt idx="6">
                  <c:v>0.425414364640884</c:v>
                </c:pt>
                <c:pt idx="7">
                  <c:v>0.26666666666666666</c:v>
                </c:pt>
                <c:pt idx="8">
                  <c:v>0</c:v>
                </c:pt>
                <c:pt idx="9">
                  <c:v>0.2857142857142857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EC-41C5-AD96-0B05BDA80875}"/>
            </c:ext>
          </c:extLst>
        </c:ser>
        <c:ser>
          <c:idx val="1"/>
          <c:order val="1"/>
          <c:tx>
            <c:strRef>
              <c:f>'https://dickinson0-my.sharepoint.com/personal/leemina_dickinson_edu/Documents/[Hanani POSC244 Excel.xlsx]Sheet1'!$M$49</c:f>
              <c:strCache>
                <c:ptCount val="1"/>
                <c:pt idx="0">
                  <c:v>Disapprove </c:v>
                </c:pt>
              </c:strCache>
            </c:strRef>
          </c:tx>
          <c:spPr>
            <a:noFill/>
            <a:ln w="9525" cap="flat" cmpd="sng" algn="ctr">
              <a:solidFill>
                <a:schemeClr val="accent2"/>
              </a:solidFill>
              <a:miter lim="800000"/>
            </a:ln>
            <a:effectLst>
              <a:glow rad="63500">
                <a:schemeClr val="accent2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Excel.xlsx]Sheet1'!$K$50:$K$59</c:f>
              <c:strCache>
                <c:ptCount val="10"/>
                <c:pt idx="0">
                  <c:v>Evangelical Protestant</c:v>
                </c:pt>
                <c:pt idx="1">
                  <c:v>Mainline Protestant</c:v>
                </c:pt>
                <c:pt idx="2">
                  <c:v>Catholic</c:v>
                </c:pt>
                <c:pt idx="3">
                  <c:v>Jewish</c:v>
                </c:pt>
                <c:pt idx="4">
                  <c:v>Muslim</c:v>
                </c:pt>
                <c:pt idx="5">
                  <c:v>Agonistic or Atheist </c:v>
                </c:pt>
                <c:pt idx="6">
                  <c:v>WA1</c:v>
                </c:pt>
                <c:pt idx="7">
                  <c:v>WA2</c:v>
                </c:pt>
                <c:pt idx="8">
                  <c:v>WA3</c:v>
                </c:pt>
                <c:pt idx="9">
                  <c:v>WA</c:v>
                </c:pt>
              </c:strCache>
            </c:strRef>
          </c:cat>
          <c:val>
            <c:numRef>
              <c:f>'https://dickinson0-my.sharepoint.com/personal/leemina_dickinson_edu/Documents/[Hanani POSC244 Excel.xlsx]Sheet1'!$M$50:$M$59</c:f>
              <c:numCache>
                <c:formatCode>0.00%</c:formatCode>
                <c:ptCount val="10"/>
                <c:pt idx="0">
                  <c:v>0.69791666666666663</c:v>
                </c:pt>
                <c:pt idx="1">
                  <c:v>0.4044943820224719</c:v>
                </c:pt>
                <c:pt idx="2">
                  <c:v>0.5</c:v>
                </c:pt>
                <c:pt idx="3">
                  <c:v>0.44444444444444442</c:v>
                </c:pt>
                <c:pt idx="4">
                  <c:v>0.5</c:v>
                </c:pt>
                <c:pt idx="5">
                  <c:v>0.22857142857142856</c:v>
                </c:pt>
                <c:pt idx="6">
                  <c:v>0.43646408839779005</c:v>
                </c:pt>
                <c:pt idx="7">
                  <c:v>0.48888888888888887</c:v>
                </c:pt>
                <c:pt idx="8">
                  <c:v>0.5</c:v>
                </c:pt>
                <c:pt idx="9">
                  <c:v>0.38095238095238093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EC-41C5-AD96-0B05BDA80875}"/>
            </c:ext>
          </c:extLst>
        </c:ser>
        <c:ser>
          <c:idx val="2"/>
          <c:order val="2"/>
          <c:tx>
            <c:strRef>
              <c:f>'https://dickinson0-my.sharepoint.com/personal/leemina_dickinson_edu/Documents/[Hanani POSC244 Excel.xlsx]Sheet1'!$N$49</c:f>
              <c:strCache>
                <c:ptCount val="1"/>
                <c:pt idx="0">
                  <c:v>Don’t Know </c:v>
                </c:pt>
              </c:strCache>
            </c:strRef>
          </c:tx>
          <c:spPr>
            <a:noFill/>
            <a:ln w="9525" cap="flat" cmpd="sng" algn="ctr">
              <a:solidFill>
                <a:schemeClr val="accent3"/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Excel.xlsx]Sheet1'!$K$50:$K$59</c:f>
              <c:strCache>
                <c:ptCount val="10"/>
                <c:pt idx="0">
                  <c:v>Evangelical Protestant</c:v>
                </c:pt>
                <c:pt idx="1">
                  <c:v>Mainline Protestant</c:v>
                </c:pt>
                <c:pt idx="2">
                  <c:v>Catholic</c:v>
                </c:pt>
                <c:pt idx="3">
                  <c:v>Jewish</c:v>
                </c:pt>
                <c:pt idx="4">
                  <c:v>Muslim</c:v>
                </c:pt>
                <c:pt idx="5">
                  <c:v>Agonistic or Atheist </c:v>
                </c:pt>
                <c:pt idx="6">
                  <c:v>WA1</c:v>
                </c:pt>
                <c:pt idx="7">
                  <c:v>WA2</c:v>
                </c:pt>
                <c:pt idx="8">
                  <c:v>WA3</c:v>
                </c:pt>
                <c:pt idx="9">
                  <c:v>WA</c:v>
                </c:pt>
              </c:strCache>
            </c:strRef>
          </c:cat>
          <c:val>
            <c:numRef>
              <c:f>'https://dickinson0-my.sharepoint.com/personal/leemina_dickinson_edu/Documents/[Hanani POSC244 Excel.xlsx]Sheet1'!$N$50:$N$59</c:f>
              <c:numCache>
                <c:formatCode>0.00%</c:formatCode>
                <c:ptCount val="10"/>
                <c:pt idx="0">
                  <c:v>9.375E-2</c:v>
                </c:pt>
                <c:pt idx="1">
                  <c:v>6.741573033707865E-2</c:v>
                </c:pt>
                <c:pt idx="2">
                  <c:v>0.13461538461538461</c:v>
                </c:pt>
                <c:pt idx="3">
                  <c:v>0.22222222222222221</c:v>
                </c:pt>
                <c:pt idx="4">
                  <c:v>0.375</c:v>
                </c:pt>
                <c:pt idx="5">
                  <c:v>0.13333333333333333</c:v>
                </c:pt>
                <c:pt idx="6">
                  <c:v>0.11602209944751381</c:v>
                </c:pt>
                <c:pt idx="7">
                  <c:v>0.24444444444444444</c:v>
                </c:pt>
                <c:pt idx="8">
                  <c:v>0.5</c:v>
                </c:pt>
                <c:pt idx="9">
                  <c:v>9.5238095238095233E-2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EC-41C5-AD96-0B05BDA80875}"/>
            </c:ext>
          </c:extLst>
        </c:ser>
        <c:ser>
          <c:idx val="3"/>
          <c:order val="3"/>
          <c:tx>
            <c:strRef>
              <c:f>'https://dickinson0-my.sharepoint.com/personal/leemina_dickinson_edu/Documents/[Hanani POSC244 Excel.xlsx]Sheet1'!$O$49</c:f>
              <c:strCache>
                <c:ptCount val="1"/>
                <c:pt idx="0">
                  <c:v>Multiple Options </c:v>
                </c:pt>
              </c:strCache>
            </c:strRef>
          </c:tx>
          <c:spPr>
            <a:noFill/>
            <a:ln w="9525" cap="flat" cmpd="sng" algn="ctr">
              <a:solidFill>
                <a:schemeClr val="accent4"/>
              </a:solidFill>
              <a:miter lim="800000"/>
            </a:ln>
            <a:effectLst>
              <a:glow rad="63500">
                <a:schemeClr val="accent4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Excel.xlsx]Sheet1'!$K$50:$K$59</c:f>
              <c:strCache>
                <c:ptCount val="10"/>
                <c:pt idx="0">
                  <c:v>Evangelical Protestant</c:v>
                </c:pt>
                <c:pt idx="1">
                  <c:v>Mainline Protestant</c:v>
                </c:pt>
                <c:pt idx="2">
                  <c:v>Catholic</c:v>
                </c:pt>
                <c:pt idx="3">
                  <c:v>Jewish</c:v>
                </c:pt>
                <c:pt idx="4">
                  <c:v>Muslim</c:v>
                </c:pt>
                <c:pt idx="5">
                  <c:v>Agonistic or Atheist </c:v>
                </c:pt>
                <c:pt idx="6">
                  <c:v>WA1</c:v>
                </c:pt>
                <c:pt idx="7">
                  <c:v>WA2</c:v>
                </c:pt>
                <c:pt idx="8">
                  <c:v>WA3</c:v>
                </c:pt>
                <c:pt idx="9">
                  <c:v>WA</c:v>
                </c:pt>
              </c:strCache>
            </c:strRef>
          </c:cat>
          <c:val>
            <c:numRef>
              <c:f>'https://dickinson0-my.sharepoint.com/personal/leemina_dickinson_edu/Documents/[Hanani POSC244 Excel.xlsx]Sheet1'!$O$50:$O$59</c:f>
              <c:numCache>
                <c:formatCode>0.00%</c:formatCode>
                <c:ptCount val="10"/>
                <c:pt idx="0">
                  <c:v>0</c:v>
                </c:pt>
                <c:pt idx="1">
                  <c:v>1.1235955056179775E-2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EC-41C5-AD96-0B05BDA80875}"/>
            </c:ext>
          </c:extLst>
        </c:ser>
        <c:ser>
          <c:idx val="4"/>
          <c:order val="4"/>
          <c:tx>
            <c:strRef>
              <c:f>'https://dickinson0-my.sharepoint.com/personal/leemina_dickinson_edu/Documents/[Hanani POSC244 Excel.xlsx]Sheet1'!$P$49</c:f>
              <c:strCache>
                <c:ptCount val="1"/>
                <c:pt idx="0">
                  <c:v>No Answer Provided </c:v>
                </c:pt>
              </c:strCache>
            </c:strRef>
          </c:tx>
          <c:spPr>
            <a:noFill/>
            <a:ln w="9525" cap="flat" cmpd="sng" algn="ctr">
              <a:solidFill>
                <a:schemeClr val="accent5"/>
              </a:solidFill>
              <a:miter lim="800000"/>
            </a:ln>
            <a:effectLst>
              <a:glow rad="63500">
                <a:schemeClr val="accent5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Excel.xlsx]Sheet1'!$K$50:$K$59</c:f>
              <c:strCache>
                <c:ptCount val="10"/>
                <c:pt idx="0">
                  <c:v>Evangelical Protestant</c:v>
                </c:pt>
                <c:pt idx="1">
                  <c:v>Mainline Protestant</c:v>
                </c:pt>
                <c:pt idx="2">
                  <c:v>Catholic</c:v>
                </c:pt>
                <c:pt idx="3">
                  <c:v>Jewish</c:v>
                </c:pt>
                <c:pt idx="4">
                  <c:v>Muslim</c:v>
                </c:pt>
                <c:pt idx="5">
                  <c:v>Agonistic or Atheist </c:v>
                </c:pt>
                <c:pt idx="6">
                  <c:v>WA1</c:v>
                </c:pt>
                <c:pt idx="7">
                  <c:v>WA2</c:v>
                </c:pt>
                <c:pt idx="8">
                  <c:v>WA3</c:v>
                </c:pt>
                <c:pt idx="9">
                  <c:v>WA</c:v>
                </c:pt>
              </c:strCache>
            </c:strRef>
          </c:cat>
          <c:val>
            <c:numRef>
              <c:f>'https://dickinson0-my.sharepoint.com/personal/leemina_dickinson_edu/Documents/[Hanani POSC244 Excel.xlsx]Sheet1'!$P$50:$P$59</c:f>
              <c:numCache>
                <c:formatCode>0.00%</c:formatCode>
                <c:ptCount val="10"/>
                <c:pt idx="0">
                  <c:v>2.0833333333333332E-2</c:v>
                </c:pt>
                <c:pt idx="1">
                  <c:v>2.247191011235955E-2</c:v>
                </c:pt>
                <c:pt idx="2">
                  <c:v>9.6153846153846159E-3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2.2099447513812154E-2</c:v>
                </c:pt>
                <c:pt idx="7">
                  <c:v>0</c:v>
                </c:pt>
                <c:pt idx="8">
                  <c:v>0</c:v>
                </c:pt>
                <c:pt idx="9">
                  <c:v>0.23809523809523808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EC-41C5-AD96-0B05BDA80875}"/>
            </c:ext>
          </c:extLst>
        </c:ser>
        <c:ser>
          <c:idx val="5"/>
          <c:order val="5"/>
          <c:tx>
            <c:strRef>
              <c:f>'https://dickinson0-my.sharepoint.com/personal/leemina_dickinson_edu/Documents/[Hanani POSC244 Excel.xlsx]Sheet1'!$Q$49</c:f>
              <c:strCache>
                <c:ptCount val="1"/>
              </c:strCache>
            </c:strRef>
          </c:tx>
          <c:spPr>
            <a:noFill/>
            <a:ln w="9525" cap="flat" cmpd="sng" algn="ctr">
              <a:solidFill>
                <a:schemeClr val="accent6"/>
              </a:solidFill>
              <a:miter lim="800000"/>
            </a:ln>
            <a:effectLst>
              <a:glow rad="63500">
                <a:schemeClr val="accent6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'https://dickinson0-my.sharepoint.com/personal/leemina_dickinson_edu/Documents/[Hanani POSC244 Excel.xlsx]Sheet1'!$K$50:$K$59</c:f>
              <c:strCache>
                <c:ptCount val="10"/>
                <c:pt idx="0">
                  <c:v>Evangelical Protestant</c:v>
                </c:pt>
                <c:pt idx="1">
                  <c:v>Mainline Protestant</c:v>
                </c:pt>
                <c:pt idx="2">
                  <c:v>Catholic</c:v>
                </c:pt>
                <c:pt idx="3">
                  <c:v>Jewish</c:v>
                </c:pt>
                <c:pt idx="4">
                  <c:v>Muslim</c:v>
                </c:pt>
                <c:pt idx="5">
                  <c:v>Agonistic or Atheist </c:v>
                </c:pt>
                <c:pt idx="6">
                  <c:v>WA1</c:v>
                </c:pt>
                <c:pt idx="7">
                  <c:v>WA2</c:v>
                </c:pt>
                <c:pt idx="8">
                  <c:v>WA3</c:v>
                </c:pt>
                <c:pt idx="9">
                  <c:v>WA</c:v>
                </c:pt>
              </c:strCache>
            </c:strRef>
          </c:cat>
          <c:val>
            <c:numRef>
              <c:f>'https://dickinson0-my.sharepoint.com/personal/leemina_dickinson_edu/Documents/[Hanani POSC244 Excel.xlsx]Sheet1'!$Q$50:$Q$59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5-4BEC-41C5-AD96-0B05BDA80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2109864575"/>
        <c:axId val="2090935279"/>
      </c:barChart>
      <c:catAx>
        <c:axId val="2109864575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endParaRPr lang="en-US"/>
          </a:p>
        </c:txPr>
        <c:crossAx val="2090935279"/>
        <c:crosses val="autoZero"/>
        <c:auto val="1"/>
        <c:lblAlgn val="ctr"/>
        <c:lblOffset val="100"/>
        <c:noMultiLvlLbl val="0"/>
      </c:catAx>
      <c:valAx>
        <c:axId val="2090935279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Baskerville Old Face" panose="02020602080505020303" pitchFamily="18" charset="77"/>
                <a:ea typeface="+mn-ea"/>
                <a:cs typeface="+mn-cs"/>
              </a:defRPr>
            </a:pPr>
            <a:endParaRPr lang="en-US"/>
          </a:p>
        </c:txPr>
        <c:crossAx val="2109864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lt1">
                  <a:lumMod val="75000"/>
                </a:schemeClr>
              </a:solidFill>
              <a:latin typeface="Baskerville Old Face" panose="02020602080505020303" pitchFamily="18" charset="77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3F3F47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Exit Poll Data Final!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By: Hanani Rodriguez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8DE52-5D01-AE44-2FCA-57B35402C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949E2-2972-1172-5FA3-E21A029EE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Number of Interviews: 660 Election Day Voters in Cumberland County, Pennsylvania </a:t>
            </a:r>
          </a:p>
          <a:p>
            <a:pPr marL="0" indent="0">
              <a:buNone/>
            </a:pPr>
            <a:r>
              <a:rPr lang="en-US"/>
              <a:t>Margin of Error </a:t>
            </a:r>
          </a:p>
          <a:p>
            <a:pPr marL="0" indent="0">
              <a:buNone/>
            </a:pPr>
            <a:r>
              <a:rPr lang="en-US"/>
              <a:t>Date: Election Day 2024 – November 5, 2024 </a:t>
            </a:r>
          </a:p>
          <a:p>
            <a:pPr marL="0" indent="0">
              <a:buNone/>
            </a:pPr>
            <a:r>
              <a:rPr lang="en-US"/>
              <a:t>Method of Interviewing: Standing 10ft from poll and asking if people would like to participate in a survey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92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B519-91B4-1FCB-4862-AF9BDC50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Univariate statistics of Biden's approval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99E959D-B8DB-6836-E8A0-6C281C9900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432743"/>
              </p:ext>
            </p:extLst>
          </p:nvPr>
        </p:nvGraphicFramePr>
        <p:xfrm>
          <a:off x="428985" y="1811607"/>
          <a:ext cx="6239653" cy="375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679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EC69-5171-0935-363C-C3505FE8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Biden's Approval and Education Level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5A454-4EDD-9F99-D03C-C05002127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26723CC-7FCB-1E0E-91C1-11794A6F75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893319"/>
              </p:ext>
            </p:extLst>
          </p:nvPr>
        </p:nvGraphicFramePr>
        <p:xfrm>
          <a:off x="838889" y="1827242"/>
          <a:ext cx="6547688" cy="4005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696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34D5-5E68-C618-F1CF-B7B1F7BE4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Biden's Approval and Religious Affiliation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53E7D-2A55-4C25-FFC6-F73C7B9C6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9B7E71D-5D3F-0623-1BCA-2484DA76AA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8728453"/>
              </p:ext>
            </p:extLst>
          </p:nvPr>
        </p:nvGraphicFramePr>
        <p:xfrm>
          <a:off x="838739" y="1827482"/>
          <a:ext cx="7193851" cy="433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4708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Baskerville Old Face</vt:lpstr>
      <vt:lpstr>office theme</vt:lpstr>
      <vt:lpstr>Exit Poll Data Final!</vt:lpstr>
      <vt:lpstr>Methodology </vt:lpstr>
      <vt:lpstr>Univariate statistics of Biden's approval</vt:lpstr>
      <vt:lpstr>Biden's Approval and Education Level </vt:lpstr>
      <vt:lpstr>Biden's Approval and Religious Affiliation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Poll Data Final!</dc:title>
  <dc:creator>Niebler, Sarah</dc:creator>
  <cp:lastModifiedBy>Niebler, Sarah</cp:lastModifiedBy>
  <cp:revision>2</cp:revision>
  <dcterms:created xsi:type="dcterms:W3CDTF">2024-12-11T15:41:48Z</dcterms:created>
  <dcterms:modified xsi:type="dcterms:W3CDTF">2025-01-16T19:44:39Z</dcterms:modified>
</cp:coreProperties>
</file>