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Georgia" panose="02040502050405020303" pitchFamily="18" charset="0"/>
      <p:regular r:id="rId10"/>
      <p:bold r:id="rId11"/>
      <p:italic r:id="rId12"/>
      <p:boldItalic r:id="rId13"/>
    </p:embeddedFont>
    <p:embeddedFont>
      <p:font typeface="Pacifico" panose="00000500000000000000" pitchFamily="2" charset="0"/>
      <p:regular r:id="rId14"/>
    </p:embeddedFont>
    <p:embeddedFont>
      <p:font typeface="Poppins" panose="00000500000000000000" pitchFamily="2" charset="0"/>
      <p:regular r:id="rId15"/>
      <p:bold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90D9597-694C-4BC7-AEDD-510D8CDB9583}">
  <a:tblStyle styleId="{D90D9597-694C-4BC7-AEDD-510D8CDB95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54" y="-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1c0d54a8b7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31c0d54a8b7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1c0d54a8b7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31c0d54a8b7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1c0d54a8b7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31c0d54a8b7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1ce21fac3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31ce21fac3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bg>
      <p:bgPr>
        <a:solidFill>
          <a:srgbClr val="00A0D7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/>
          <p:nvPr/>
        </p:nvSpPr>
        <p:spPr>
          <a:xfrm>
            <a:off x="11711949" y="1832049"/>
            <a:ext cx="8278066" cy="8263014"/>
          </a:xfrm>
          <a:custGeom>
            <a:avLst/>
            <a:gdLst/>
            <a:ahLst/>
            <a:cxnLst/>
            <a:rect l="l" t="t" r="r" b="b"/>
            <a:pathLst>
              <a:path w="8278066" h="8263014" extrusionOk="0">
                <a:moveTo>
                  <a:pt x="0" y="0"/>
                </a:moveTo>
                <a:lnTo>
                  <a:pt x="8278066" y="0"/>
                </a:lnTo>
                <a:lnTo>
                  <a:pt x="8278066" y="8263015"/>
                </a:lnTo>
                <a:lnTo>
                  <a:pt x="0" y="8263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9" name="Google Shape;19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9900" y="390589"/>
            <a:ext cx="7123024" cy="9505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40475" y="1723413"/>
            <a:ext cx="5914425" cy="653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755525" y="898621"/>
            <a:ext cx="7123025" cy="9657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">
  <p:cSld name="CUSTOM_6">
    <p:bg>
      <p:bgPr>
        <a:solidFill>
          <a:srgbClr val="00A0D7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/>
          <p:nvPr/>
        </p:nvSpPr>
        <p:spPr>
          <a:xfrm>
            <a:off x="3972115" y="2294262"/>
            <a:ext cx="10343769" cy="5698476"/>
          </a:xfrm>
          <a:custGeom>
            <a:avLst/>
            <a:gdLst/>
            <a:ahLst/>
            <a:cxnLst/>
            <a:rect l="l" t="t" r="r" b="b"/>
            <a:pathLst>
              <a:path w="10343769" h="5698476" extrusionOk="0">
                <a:moveTo>
                  <a:pt x="0" y="0"/>
                </a:moveTo>
                <a:lnTo>
                  <a:pt x="10343770" y="0"/>
                </a:lnTo>
                <a:lnTo>
                  <a:pt x="10343770" y="5698476"/>
                </a:lnTo>
                <a:lnTo>
                  <a:pt x="0" y="56984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26" name="Google Shape;26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062657" y="2292113"/>
            <a:ext cx="8124765" cy="1028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322725" y="-849325"/>
            <a:ext cx="7029086" cy="637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 1">
  <p:cSld name="CUSTOM_6_1">
    <p:bg>
      <p:bgPr>
        <a:solidFill>
          <a:srgbClr val="00A0D7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2638" y="-371687"/>
            <a:ext cx="8544024" cy="1140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36025" y="906399"/>
            <a:ext cx="6827825" cy="754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98837" y="1028696"/>
            <a:ext cx="7123025" cy="9657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" name="Google Shape;36;p6"/>
          <p:cNvGrpSpPr/>
          <p:nvPr/>
        </p:nvGrpSpPr>
        <p:grpSpPr>
          <a:xfrm rot="-561041">
            <a:off x="-1113601" y="1790043"/>
            <a:ext cx="20902098" cy="6635480"/>
            <a:chOff x="0" y="-19050"/>
            <a:chExt cx="5505114" cy="1747627"/>
          </a:xfrm>
        </p:grpSpPr>
        <p:sp>
          <p:nvSpPr>
            <p:cNvPr id="37" name="Google Shape;37;p6"/>
            <p:cNvSpPr/>
            <p:nvPr/>
          </p:nvSpPr>
          <p:spPr>
            <a:xfrm>
              <a:off x="0" y="0"/>
              <a:ext cx="5505114" cy="1728577"/>
            </a:xfrm>
            <a:custGeom>
              <a:avLst/>
              <a:gdLst/>
              <a:ahLst/>
              <a:cxnLst/>
              <a:rect l="l" t="t" r="r" b="b"/>
              <a:pathLst>
                <a:path w="5505114" h="1728577" extrusionOk="0">
                  <a:moveTo>
                    <a:pt x="0" y="0"/>
                  </a:moveTo>
                  <a:lnTo>
                    <a:pt x="5505114" y="0"/>
                  </a:lnTo>
                  <a:lnTo>
                    <a:pt x="5505114" y="1728577"/>
                  </a:lnTo>
                  <a:lnTo>
                    <a:pt x="0" y="17285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8" name="Google Shape;38;p6"/>
            <p:cNvSpPr txBox="1"/>
            <p:nvPr/>
          </p:nvSpPr>
          <p:spPr>
            <a:xfrm>
              <a:off x="0" y="-19050"/>
              <a:ext cx="5505000" cy="174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9" name="Google Shape;39;p6"/>
          <p:cNvCxnSpPr/>
          <p:nvPr/>
        </p:nvCxnSpPr>
        <p:spPr>
          <a:xfrm rot="10800000" flipH="1">
            <a:off x="-1502036" y="363991"/>
            <a:ext cx="21813000" cy="3767100"/>
          </a:xfrm>
          <a:prstGeom prst="straightConnector1">
            <a:avLst/>
          </a:prstGeom>
          <a:noFill/>
          <a:ln w="114300" cap="flat" cmpd="sng">
            <a:solidFill>
              <a:srgbClr val="D00D0D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40" name="Google Shape;40;p6"/>
          <p:cNvCxnSpPr/>
          <p:nvPr/>
        </p:nvCxnSpPr>
        <p:spPr>
          <a:xfrm rot="10800000" flipH="1">
            <a:off x="-436916" y="5888343"/>
            <a:ext cx="21813000" cy="3767100"/>
          </a:xfrm>
          <a:prstGeom prst="straightConnector1">
            <a:avLst/>
          </a:prstGeom>
          <a:noFill/>
          <a:ln w="114300" cap="flat" cmpd="sng">
            <a:solidFill>
              <a:srgbClr val="D00D0D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41" name="Google Shape;4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02874">
            <a:off x="4404976" y="315187"/>
            <a:ext cx="4588402" cy="6221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825" y="2858027"/>
            <a:ext cx="8061350" cy="6108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2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68275" y="390589"/>
            <a:ext cx="7123024" cy="950582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/>
          <p:nvPr/>
        </p:nvSpPr>
        <p:spPr>
          <a:xfrm rot="-3994541">
            <a:off x="15050752" y="-297156"/>
            <a:ext cx="2997449" cy="3679904"/>
          </a:xfrm>
          <a:custGeom>
            <a:avLst/>
            <a:gdLst/>
            <a:ahLst/>
            <a:cxnLst/>
            <a:rect l="l" t="t" r="r" b="b"/>
            <a:pathLst>
              <a:path w="2997730" h="3680249" extrusionOk="0">
                <a:moveTo>
                  <a:pt x="0" y="0"/>
                </a:moveTo>
                <a:lnTo>
                  <a:pt x="2997729" y="0"/>
                </a:lnTo>
                <a:lnTo>
                  <a:pt x="2997729" y="3680249"/>
                </a:lnTo>
                <a:lnTo>
                  <a:pt x="0" y="3680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48" name="Google Shape;48;p7"/>
          <p:cNvPicPr preferRelativeResize="0"/>
          <p:nvPr/>
        </p:nvPicPr>
        <p:blipFill rotWithShape="1">
          <a:blip r:embed="rId6">
            <a:alphaModFix/>
          </a:blip>
          <a:srcRect l="1987" t="1987" r="1987" b="1987"/>
          <a:stretch/>
        </p:blipFill>
        <p:spPr>
          <a:xfrm>
            <a:off x="2670100" y="1733650"/>
            <a:ext cx="5952276" cy="7932475"/>
          </a:xfrm>
          <a:prstGeom prst="rect">
            <a:avLst/>
          </a:prstGeom>
          <a:noFill/>
          <a:ln w="152400" cap="flat" cmpd="sng">
            <a:solidFill>
              <a:srgbClr val="774F1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9" name="Google Shape;49;p7"/>
          <p:cNvSpPr/>
          <p:nvPr/>
        </p:nvSpPr>
        <p:spPr>
          <a:xfrm>
            <a:off x="2162868" y="316421"/>
            <a:ext cx="6966742" cy="4737384"/>
          </a:xfrm>
          <a:custGeom>
            <a:avLst/>
            <a:gdLst/>
            <a:ahLst/>
            <a:cxnLst/>
            <a:rect l="l" t="t" r="r" b="b"/>
            <a:pathLst>
              <a:path w="6966742" h="4737384" extrusionOk="0">
                <a:moveTo>
                  <a:pt x="0" y="0"/>
                </a:moveTo>
                <a:lnTo>
                  <a:pt x="6966742" y="0"/>
                </a:lnTo>
                <a:lnTo>
                  <a:pt x="6966742" y="4737385"/>
                </a:lnTo>
                <a:lnTo>
                  <a:pt x="0" y="47373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_3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" name="Google Shape;53;p8"/>
          <p:cNvGrpSpPr/>
          <p:nvPr/>
        </p:nvGrpSpPr>
        <p:grpSpPr>
          <a:xfrm>
            <a:off x="811128" y="3918610"/>
            <a:ext cx="5073970" cy="5018933"/>
            <a:chOff x="0" y="-19050"/>
            <a:chExt cx="1438200" cy="1422600"/>
          </a:xfrm>
        </p:grpSpPr>
        <p:sp>
          <p:nvSpPr>
            <p:cNvPr id="54" name="Google Shape;54;p8"/>
            <p:cNvSpPr/>
            <p:nvPr/>
          </p:nvSpPr>
          <p:spPr>
            <a:xfrm>
              <a:off x="0" y="0"/>
              <a:ext cx="1438063" cy="1403415"/>
            </a:xfrm>
            <a:custGeom>
              <a:avLst/>
              <a:gdLst/>
              <a:ahLst/>
              <a:cxnLst/>
              <a:rect l="l" t="t" r="r" b="b"/>
              <a:pathLst>
                <a:path w="1438063" h="1403415" extrusionOk="0">
                  <a:moveTo>
                    <a:pt x="0" y="0"/>
                  </a:moveTo>
                  <a:lnTo>
                    <a:pt x="1438063" y="0"/>
                  </a:lnTo>
                  <a:lnTo>
                    <a:pt x="1438063" y="1403415"/>
                  </a:lnTo>
                  <a:lnTo>
                    <a:pt x="0" y="1403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5" name="Google Shape;55;p8"/>
            <p:cNvSpPr txBox="1"/>
            <p:nvPr/>
          </p:nvSpPr>
          <p:spPr>
            <a:xfrm>
              <a:off x="0" y="-19050"/>
              <a:ext cx="1438200" cy="142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" name="Google Shape;56;p8"/>
          <p:cNvSpPr/>
          <p:nvPr/>
        </p:nvSpPr>
        <p:spPr>
          <a:xfrm>
            <a:off x="522631" y="3127284"/>
            <a:ext cx="5650437" cy="3842297"/>
          </a:xfrm>
          <a:custGeom>
            <a:avLst/>
            <a:gdLst/>
            <a:ahLst/>
            <a:cxnLst/>
            <a:rect l="l" t="t" r="r" b="b"/>
            <a:pathLst>
              <a:path w="5650437" h="3842297" extrusionOk="0">
                <a:moveTo>
                  <a:pt x="0" y="0"/>
                </a:moveTo>
                <a:lnTo>
                  <a:pt x="5650437" y="0"/>
                </a:lnTo>
                <a:lnTo>
                  <a:pt x="5650437" y="3842297"/>
                </a:lnTo>
                <a:lnTo>
                  <a:pt x="0" y="3842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57" name="Google Shape;57;p8"/>
          <p:cNvGrpSpPr/>
          <p:nvPr/>
        </p:nvGrpSpPr>
        <p:grpSpPr>
          <a:xfrm>
            <a:off x="6618375" y="3918610"/>
            <a:ext cx="5073970" cy="5018933"/>
            <a:chOff x="0" y="-19050"/>
            <a:chExt cx="1438200" cy="1422600"/>
          </a:xfrm>
        </p:grpSpPr>
        <p:sp>
          <p:nvSpPr>
            <p:cNvPr id="58" name="Google Shape;58;p8"/>
            <p:cNvSpPr/>
            <p:nvPr/>
          </p:nvSpPr>
          <p:spPr>
            <a:xfrm>
              <a:off x="0" y="0"/>
              <a:ext cx="1438063" cy="1403415"/>
            </a:xfrm>
            <a:custGeom>
              <a:avLst/>
              <a:gdLst/>
              <a:ahLst/>
              <a:cxnLst/>
              <a:rect l="l" t="t" r="r" b="b"/>
              <a:pathLst>
                <a:path w="1438063" h="1403415" extrusionOk="0">
                  <a:moveTo>
                    <a:pt x="0" y="0"/>
                  </a:moveTo>
                  <a:lnTo>
                    <a:pt x="1438063" y="0"/>
                  </a:lnTo>
                  <a:lnTo>
                    <a:pt x="1438063" y="1403415"/>
                  </a:lnTo>
                  <a:lnTo>
                    <a:pt x="0" y="1403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9" name="Google Shape;59;p8"/>
            <p:cNvSpPr txBox="1"/>
            <p:nvPr/>
          </p:nvSpPr>
          <p:spPr>
            <a:xfrm>
              <a:off x="0" y="-19050"/>
              <a:ext cx="1438200" cy="142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" name="Google Shape;60;p8"/>
          <p:cNvSpPr/>
          <p:nvPr/>
        </p:nvSpPr>
        <p:spPr>
          <a:xfrm>
            <a:off x="6329879" y="3127284"/>
            <a:ext cx="5650437" cy="3842297"/>
          </a:xfrm>
          <a:custGeom>
            <a:avLst/>
            <a:gdLst/>
            <a:ahLst/>
            <a:cxnLst/>
            <a:rect l="l" t="t" r="r" b="b"/>
            <a:pathLst>
              <a:path w="5650437" h="3842297" extrusionOk="0">
                <a:moveTo>
                  <a:pt x="0" y="0"/>
                </a:moveTo>
                <a:lnTo>
                  <a:pt x="5650436" y="0"/>
                </a:lnTo>
                <a:lnTo>
                  <a:pt x="5650436" y="3842297"/>
                </a:lnTo>
                <a:lnTo>
                  <a:pt x="0" y="3842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61" name="Google Shape;61;p8"/>
          <p:cNvGrpSpPr/>
          <p:nvPr/>
        </p:nvGrpSpPr>
        <p:grpSpPr>
          <a:xfrm>
            <a:off x="12425623" y="3918610"/>
            <a:ext cx="5073970" cy="5018933"/>
            <a:chOff x="0" y="-19050"/>
            <a:chExt cx="1438200" cy="1422600"/>
          </a:xfrm>
        </p:grpSpPr>
        <p:sp>
          <p:nvSpPr>
            <p:cNvPr id="62" name="Google Shape;62;p8"/>
            <p:cNvSpPr/>
            <p:nvPr/>
          </p:nvSpPr>
          <p:spPr>
            <a:xfrm>
              <a:off x="0" y="0"/>
              <a:ext cx="1438063" cy="1403415"/>
            </a:xfrm>
            <a:custGeom>
              <a:avLst/>
              <a:gdLst/>
              <a:ahLst/>
              <a:cxnLst/>
              <a:rect l="l" t="t" r="r" b="b"/>
              <a:pathLst>
                <a:path w="1438063" h="1403415" extrusionOk="0">
                  <a:moveTo>
                    <a:pt x="0" y="0"/>
                  </a:moveTo>
                  <a:lnTo>
                    <a:pt x="1438063" y="0"/>
                  </a:lnTo>
                  <a:lnTo>
                    <a:pt x="1438063" y="1403415"/>
                  </a:lnTo>
                  <a:lnTo>
                    <a:pt x="0" y="1403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3" name="Google Shape;63;p8"/>
            <p:cNvSpPr txBox="1"/>
            <p:nvPr/>
          </p:nvSpPr>
          <p:spPr>
            <a:xfrm>
              <a:off x="0" y="-19050"/>
              <a:ext cx="1438200" cy="142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" name="Google Shape;64;p8"/>
          <p:cNvSpPr/>
          <p:nvPr/>
        </p:nvSpPr>
        <p:spPr>
          <a:xfrm>
            <a:off x="12137127" y="3127284"/>
            <a:ext cx="5650437" cy="3842297"/>
          </a:xfrm>
          <a:custGeom>
            <a:avLst/>
            <a:gdLst/>
            <a:ahLst/>
            <a:cxnLst/>
            <a:rect l="l" t="t" r="r" b="b"/>
            <a:pathLst>
              <a:path w="5650437" h="3842297" extrusionOk="0">
                <a:moveTo>
                  <a:pt x="0" y="0"/>
                </a:moveTo>
                <a:lnTo>
                  <a:pt x="5650436" y="0"/>
                </a:lnTo>
                <a:lnTo>
                  <a:pt x="5650436" y="3842297"/>
                </a:lnTo>
                <a:lnTo>
                  <a:pt x="0" y="3842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_4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9"/>
          <p:cNvSpPr/>
          <p:nvPr/>
        </p:nvSpPr>
        <p:spPr>
          <a:xfrm>
            <a:off x="4632450" y="1813050"/>
            <a:ext cx="9023092" cy="8634850"/>
          </a:xfrm>
          <a:custGeom>
            <a:avLst/>
            <a:gdLst/>
            <a:ahLst/>
            <a:cxnLst/>
            <a:rect l="l" t="t" r="r" b="b"/>
            <a:pathLst>
              <a:path w="8278066" h="8263014" extrusionOk="0">
                <a:moveTo>
                  <a:pt x="0" y="0"/>
                </a:moveTo>
                <a:lnTo>
                  <a:pt x="8278066" y="0"/>
                </a:lnTo>
                <a:lnTo>
                  <a:pt x="8278066" y="8263015"/>
                </a:lnTo>
                <a:lnTo>
                  <a:pt x="0" y="8263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9" name="Google Shape;69;p9"/>
          <p:cNvSpPr txBox="1"/>
          <p:nvPr/>
        </p:nvSpPr>
        <p:spPr>
          <a:xfrm>
            <a:off x="2858754" y="708162"/>
            <a:ext cx="12570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0" i="0" u="none" strike="noStrike" cap="none">
                <a:solidFill>
                  <a:srgbClr val="D00D0D"/>
                </a:solidFill>
                <a:latin typeface="Pacifico"/>
                <a:ea typeface="Pacifico"/>
                <a:cs typeface="Pacifico"/>
                <a:sym typeface="Pacifico"/>
              </a:rPr>
              <a:t>Reminders in Letter Writing</a:t>
            </a:r>
            <a:endParaRPr/>
          </a:p>
        </p:txBody>
      </p:sp>
      <p:sp>
        <p:nvSpPr>
          <p:cNvPr id="70" name="Google Shape;70;p9"/>
          <p:cNvSpPr/>
          <p:nvPr/>
        </p:nvSpPr>
        <p:spPr>
          <a:xfrm>
            <a:off x="1014310" y="2422498"/>
            <a:ext cx="5758645" cy="3340014"/>
          </a:xfrm>
          <a:custGeom>
            <a:avLst/>
            <a:gdLst/>
            <a:ahLst/>
            <a:cxnLst/>
            <a:rect l="l" t="t" r="r" b="b"/>
            <a:pathLst>
              <a:path w="7678193" h="4453352" extrusionOk="0">
                <a:moveTo>
                  <a:pt x="0" y="0"/>
                </a:moveTo>
                <a:lnTo>
                  <a:pt x="7678193" y="0"/>
                </a:lnTo>
                <a:lnTo>
                  <a:pt x="7678193" y="4453352"/>
                </a:lnTo>
                <a:lnTo>
                  <a:pt x="0" y="4453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1" name="Google Shape;71;p9"/>
          <p:cNvSpPr/>
          <p:nvPr/>
        </p:nvSpPr>
        <p:spPr>
          <a:xfrm>
            <a:off x="1014310" y="5918286"/>
            <a:ext cx="5758645" cy="3340014"/>
          </a:xfrm>
          <a:custGeom>
            <a:avLst/>
            <a:gdLst/>
            <a:ahLst/>
            <a:cxnLst/>
            <a:rect l="l" t="t" r="r" b="b"/>
            <a:pathLst>
              <a:path w="7678193" h="4453352" extrusionOk="0">
                <a:moveTo>
                  <a:pt x="0" y="0"/>
                </a:moveTo>
                <a:lnTo>
                  <a:pt x="7678193" y="0"/>
                </a:lnTo>
                <a:lnTo>
                  <a:pt x="7678193" y="4453352"/>
                </a:lnTo>
                <a:lnTo>
                  <a:pt x="0" y="4453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2" name="Google Shape;72;p9"/>
          <p:cNvSpPr/>
          <p:nvPr/>
        </p:nvSpPr>
        <p:spPr>
          <a:xfrm>
            <a:off x="11486265" y="2422498"/>
            <a:ext cx="5758645" cy="3340014"/>
          </a:xfrm>
          <a:custGeom>
            <a:avLst/>
            <a:gdLst/>
            <a:ahLst/>
            <a:cxnLst/>
            <a:rect l="l" t="t" r="r" b="b"/>
            <a:pathLst>
              <a:path w="7678193" h="4453352" extrusionOk="0">
                <a:moveTo>
                  <a:pt x="0" y="0"/>
                </a:moveTo>
                <a:lnTo>
                  <a:pt x="7678193" y="0"/>
                </a:lnTo>
                <a:lnTo>
                  <a:pt x="7678193" y="4453352"/>
                </a:lnTo>
                <a:lnTo>
                  <a:pt x="0" y="4453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" name="Google Shape;73;p9"/>
          <p:cNvSpPr/>
          <p:nvPr/>
        </p:nvSpPr>
        <p:spPr>
          <a:xfrm>
            <a:off x="11486265" y="5918286"/>
            <a:ext cx="5758645" cy="3340014"/>
          </a:xfrm>
          <a:custGeom>
            <a:avLst/>
            <a:gdLst/>
            <a:ahLst/>
            <a:cxnLst/>
            <a:rect l="l" t="t" r="r" b="b"/>
            <a:pathLst>
              <a:path w="7678193" h="4453352" extrusionOk="0">
                <a:moveTo>
                  <a:pt x="0" y="0"/>
                </a:moveTo>
                <a:lnTo>
                  <a:pt x="7678193" y="0"/>
                </a:lnTo>
                <a:lnTo>
                  <a:pt x="7678193" y="4453352"/>
                </a:lnTo>
                <a:lnTo>
                  <a:pt x="0" y="4453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CUSTOM_5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"/>
          <p:cNvSpPr/>
          <p:nvPr/>
        </p:nvSpPr>
        <p:spPr>
          <a:xfrm flipH="1">
            <a:off x="1249750" y="2820730"/>
            <a:ext cx="4851681" cy="2813975"/>
          </a:xfrm>
          <a:custGeom>
            <a:avLst/>
            <a:gdLst/>
            <a:ahLst/>
            <a:cxnLst/>
            <a:rect l="l" t="t" r="r" b="b"/>
            <a:pathLst>
              <a:path w="4851681" h="2813975" extrusionOk="0">
                <a:moveTo>
                  <a:pt x="4851681" y="0"/>
                </a:moveTo>
                <a:lnTo>
                  <a:pt x="0" y="0"/>
                </a:lnTo>
                <a:lnTo>
                  <a:pt x="0" y="2813974"/>
                </a:lnTo>
                <a:lnTo>
                  <a:pt x="4851681" y="2813974"/>
                </a:lnTo>
                <a:lnTo>
                  <a:pt x="485168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8" name="Google Shape;78;p10"/>
          <p:cNvSpPr/>
          <p:nvPr/>
        </p:nvSpPr>
        <p:spPr>
          <a:xfrm flipH="1">
            <a:off x="6666632" y="2820730"/>
            <a:ext cx="4851681" cy="2813975"/>
          </a:xfrm>
          <a:custGeom>
            <a:avLst/>
            <a:gdLst/>
            <a:ahLst/>
            <a:cxnLst/>
            <a:rect l="l" t="t" r="r" b="b"/>
            <a:pathLst>
              <a:path w="4851681" h="2813975" extrusionOk="0">
                <a:moveTo>
                  <a:pt x="4851680" y="0"/>
                </a:moveTo>
                <a:lnTo>
                  <a:pt x="0" y="0"/>
                </a:lnTo>
                <a:lnTo>
                  <a:pt x="0" y="2813974"/>
                </a:lnTo>
                <a:lnTo>
                  <a:pt x="4851680" y="2813974"/>
                </a:lnTo>
                <a:lnTo>
                  <a:pt x="485168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9" name="Google Shape;79;p10"/>
          <p:cNvSpPr/>
          <p:nvPr/>
        </p:nvSpPr>
        <p:spPr>
          <a:xfrm flipH="1">
            <a:off x="12215351" y="2820730"/>
            <a:ext cx="4851681" cy="2813975"/>
          </a:xfrm>
          <a:custGeom>
            <a:avLst/>
            <a:gdLst/>
            <a:ahLst/>
            <a:cxnLst/>
            <a:rect l="l" t="t" r="r" b="b"/>
            <a:pathLst>
              <a:path w="4851681" h="2813975" extrusionOk="0">
                <a:moveTo>
                  <a:pt x="4851681" y="0"/>
                </a:moveTo>
                <a:lnTo>
                  <a:pt x="0" y="0"/>
                </a:lnTo>
                <a:lnTo>
                  <a:pt x="0" y="2813974"/>
                </a:lnTo>
                <a:lnTo>
                  <a:pt x="4851681" y="2813974"/>
                </a:lnTo>
                <a:lnTo>
                  <a:pt x="485168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" name="Google Shape;80;p10"/>
          <p:cNvSpPr/>
          <p:nvPr/>
        </p:nvSpPr>
        <p:spPr>
          <a:xfrm flipH="1">
            <a:off x="1187125" y="6330029"/>
            <a:ext cx="4851681" cy="2813975"/>
          </a:xfrm>
          <a:custGeom>
            <a:avLst/>
            <a:gdLst/>
            <a:ahLst/>
            <a:cxnLst/>
            <a:rect l="l" t="t" r="r" b="b"/>
            <a:pathLst>
              <a:path w="4851681" h="2813975" extrusionOk="0">
                <a:moveTo>
                  <a:pt x="4851681" y="0"/>
                </a:moveTo>
                <a:lnTo>
                  <a:pt x="0" y="0"/>
                </a:lnTo>
                <a:lnTo>
                  <a:pt x="0" y="2813975"/>
                </a:lnTo>
                <a:lnTo>
                  <a:pt x="4851681" y="2813975"/>
                </a:lnTo>
                <a:lnTo>
                  <a:pt x="485168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1" name="Google Shape;81;p10"/>
          <p:cNvSpPr/>
          <p:nvPr/>
        </p:nvSpPr>
        <p:spPr>
          <a:xfrm flipH="1">
            <a:off x="6604007" y="6330029"/>
            <a:ext cx="4851681" cy="2813975"/>
          </a:xfrm>
          <a:custGeom>
            <a:avLst/>
            <a:gdLst/>
            <a:ahLst/>
            <a:cxnLst/>
            <a:rect l="l" t="t" r="r" b="b"/>
            <a:pathLst>
              <a:path w="4851681" h="2813975" extrusionOk="0">
                <a:moveTo>
                  <a:pt x="4851680" y="0"/>
                </a:moveTo>
                <a:lnTo>
                  <a:pt x="0" y="0"/>
                </a:lnTo>
                <a:lnTo>
                  <a:pt x="0" y="2813975"/>
                </a:lnTo>
                <a:lnTo>
                  <a:pt x="4851680" y="2813975"/>
                </a:lnTo>
                <a:lnTo>
                  <a:pt x="485168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2" name="Google Shape;82;p10"/>
          <p:cNvSpPr/>
          <p:nvPr/>
        </p:nvSpPr>
        <p:spPr>
          <a:xfrm flipH="1">
            <a:off x="12152726" y="6330029"/>
            <a:ext cx="4851681" cy="2813975"/>
          </a:xfrm>
          <a:custGeom>
            <a:avLst/>
            <a:gdLst/>
            <a:ahLst/>
            <a:cxnLst/>
            <a:rect l="l" t="t" r="r" b="b"/>
            <a:pathLst>
              <a:path w="4851681" h="2813975" extrusionOk="0">
                <a:moveTo>
                  <a:pt x="4851681" y="0"/>
                </a:moveTo>
                <a:lnTo>
                  <a:pt x="0" y="0"/>
                </a:lnTo>
                <a:lnTo>
                  <a:pt x="0" y="2813975"/>
                </a:lnTo>
                <a:lnTo>
                  <a:pt x="4851681" y="2813975"/>
                </a:lnTo>
                <a:lnTo>
                  <a:pt x="485168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7">
  <p:cSld name="CUSTOM_7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" name="Google Shape;85;p11"/>
          <p:cNvGrpSpPr/>
          <p:nvPr/>
        </p:nvGrpSpPr>
        <p:grpSpPr>
          <a:xfrm>
            <a:off x="10233702" y="-72331"/>
            <a:ext cx="8076545" cy="10359842"/>
            <a:chOff x="0" y="-19050"/>
            <a:chExt cx="2127142" cy="2728500"/>
          </a:xfrm>
        </p:grpSpPr>
        <p:sp>
          <p:nvSpPr>
            <p:cNvPr id="86" name="Google Shape;86;p11"/>
            <p:cNvSpPr/>
            <p:nvPr/>
          </p:nvSpPr>
          <p:spPr>
            <a:xfrm>
              <a:off x="0" y="0"/>
              <a:ext cx="2127142" cy="2709333"/>
            </a:xfrm>
            <a:custGeom>
              <a:avLst/>
              <a:gdLst/>
              <a:ahLst/>
              <a:cxnLst/>
              <a:rect l="l" t="t" r="r" b="b"/>
              <a:pathLst>
                <a:path w="2127142" h="2709333" extrusionOk="0">
                  <a:moveTo>
                    <a:pt x="0" y="0"/>
                  </a:moveTo>
                  <a:lnTo>
                    <a:pt x="2127142" y="0"/>
                  </a:lnTo>
                  <a:lnTo>
                    <a:pt x="212714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66BBDD"/>
            </a:solidFill>
            <a:ln>
              <a:noFill/>
            </a:ln>
          </p:spPr>
        </p:sp>
        <p:sp>
          <p:nvSpPr>
            <p:cNvPr id="87" name="Google Shape;87;p11"/>
            <p:cNvSpPr txBox="1"/>
            <p:nvPr/>
          </p:nvSpPr>
          <p:spPr>
            <a:xfrm>
              <a:off x="0" y="-19050"/>
              <a:ext cx="2127000" cy="272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1"/>
          <p:cNvSpPr/>
          <p:nvPr/>
        </p:nvSpPr>
        <p:spPr>
          <a:xfrm>
            <a:off x="1028700" y="3977984"/>
            <a:ext cx="5059075" cy="2934264"/>
          </a:xfrm>
          <a:custGeom>
            <a:avLst/>
            <a:gdLst/>
            <a:ahLst/>
            <a:cxnLst/>
            <a:rect l="l" t="t" r="r" b="b"/>
            <a:pathLst>
              <a:path w="5059075" h="2934264" extrusionOk="0">
                <a:moveTo>
                  <a:pt x="0" y="0"/>
                </a:moveTo>
                <a:lnTo>
                  <a:pt x="5059075" y="0"/>
                </a:lnTo>
                <a:lnTo>
                  <a:pt x="5059075" y="2934263"/>
                </a:lnTo>
                <a:lnTo>
                  <a:pt x="0" y="29342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" name="Google Shape;89;p11"/>
          <p:cNvSpPr/>
          <p:nvPr/>
        </p:nvSpPr>
        <p:spPr>
          <a:xfrm>
            <a:off x="4710724" y="5953058"/>
            <a:ext cx="5059075" cy="2934264"/>
          </a:xfrm>
          <a:custGeom>
            <a:avLst/>
            <a:gdLst/>
            <a:ahLst/>
            <a:cxnLst/>
            <a:rect l="l" t="t" r="r" b="b"/>
            <a:pathLst>
              <a:path w="5059075" h="2934264" extrusionOk="0">
                <a:moveTo>
                  <a:pt x="0" y="0"/>
                </a:moveTo>
                <a:lnTo>
                  <a:pt x="5059075" y="0"/>
                </a:lnTo>
                <a:lnTo>
                  <a:pt x="5059075" y="2934264"/>
                </a:lnTo>
                <a:lnTo>
                  <a:pt x="0" y="29342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D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2"/>
          <p:cNvSpPr/>
          <p:nvPr/>
        </p:nvSpPr>
        <p:spPr>
          <a:xfrm>
            <a:off x="11711949" y="1832049"/>
            <a:ext cx="8278066" cy="8263014"/>
          </a:xfrm>
          <a:custGeom>
            <a:avLst/>
            <a:gdLst/>
            <a:ahLst/>
            <a:cxnLst/>
            <a:rect l="l" t="t" r="r" b="b"/>
            <a:pathLst>
              <a:path w="8278066" h="8263014" extrusionOk="0">
                <a:moveTo>
                  <a:pt x="0" y="0"/>
                </a:moveTo>
                <a:lnTo>
                  <a:pt x="8278066" y="0"/>
                </a:lnTo>
                <a:lnTo>
                  <a:pt x="8278066" y="8263015"/>
                </a:lnTo>
                <a:lnTo>
                  <a:pt x="0" y="8263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97" name="Google Shape;97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9900" y="390589"/>
            <a:ext cx="7123024" cy="950582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2"/>
          <p:cNvSpPr txBox="1"/>
          <p:nvPr/>
        </p:nvSpPr>
        <p:spPr>
          <a:xfrm rot="-355398">
            <a:off x="6351857" y="2388500"/>
            <a:ext cx="4639671" cy="4367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43">
                <a:solidFill>
                  <a:srgbClr val="D00D0D"/>
                </a:solidFill>
                <a:latin typeface="Pacifico"/>
                <a:ea typeface="Pacifico"/>
                <a:cs typeface="Pacifico"/>
                <a:sym typeface="Pacifico"/>
              </a:rPr>
              <a:t>Legitimacy of 2024 Election Results</a:t>
            </a:r>
            <a:endParaRPr sz="6143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140475" y="1723413"/>
            <a:ext cx="5914425" cy="65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2"/>
          <p:cNvSpPr txBox="1"/>
          <p:nvPr/>
        </p:nvSpPr>
        <p:spPr>
          <a:xfrm rot="-259631">
            <a:off x="6431692" y="7683323"/>
            <a:ext cx="5272229" cy="108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30818"/>
                </a:solidFill>
                <a:latin typeface="Poppins"/>
                <a:ea typeface="Poppins"/>
                <a:cs typeface="Poppins"/>
                <a:sym typeface="Poppins"/>
              </a:rPr>
              <a:t>Mina Lee and Audrey Herman</a:t>
            </a:r>
            <a:endParaRPr/>
          </a:p>
        </p:txBody>
      </p:sp>
      <p:pic>
        <p:nvPicPr>
          <p:cNvPr id="101" name="Google Shape;101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755525" y="898621"/>
            <a:ext cx="7123025" cy="96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"/>
          <p:cNvSpPr txBox="1"/>
          <p:nvPr/>
        </p:nvSpPr>
        <p:spPr>
          <a:xfrm rot="-279869">
            <a:off x="5259443" y="6622926"/>
            <a:ext cx="7643816" cy="32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30818"/>
                </a:solidFill>
                <a:latin typeface="Poppins"/>
                <a:ea typeface="Poppins"/>
                <a:cs typeface="Poppins"/>
                <a:sym typeface="Poppins"/>
              </a:rPr>
              <a:t>a survey-driven analysis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9150" y="867814"/>
            <a:ext cx="7123024" cy="950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 txBox="1"/>
          <p:nvPr/>
        </p:nvSpPr>
        <p:spPr>
          <a:xfrm rot="-394486">
            <a:off x="6594629" y="2842608"/>
            <a:ext cx="4572069" cy="738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D00D0D"/>
                </a:solidFill>
                <a:latin typeface="Pacifico"/>
                <a:ea typeface="Pacifico"/>
                <a:cs typeface="Pacifico"/>
                <a:sym typeface="Pacifico"/>
              </a:rPr>
              <a:t>Methodology</a:t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 rot="-337534">
            <a:off x="7302851" y="3816075"/>
            <a:ext cx="4526300" cy="5602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873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●"/>
            </a:pPr>
            <a:r>
              <a:rPr lang="en-US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Number of Interviews</a:t>
            </a:r>
            <a:r>
              <a:rPr lang="en-US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660 Election Day Voters in Cumberland County, Pennsylvania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937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Char char="●"/>
            </a:pPr>
            <a:r>
              <a:rPr lang="en-US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Margin of Error:</a:t>
            </a:r>
            <a:r>
              <a:rPr lang="en-US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3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±</a:t>
            </a:r>
            <a:r>
              <a:rPr lang="en-US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3.89%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73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●"/>
            </a:pPr>
            <a:r>
              <a:rPr lang="en-US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Date:</a:t>
            </a:r>
            <a:r>
              <a:rPr lang="en-US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Election Day 2024- November 5, 2024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73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●"/>
            </a:pPr>
            <a:r>
              <a:rPr lang="en-US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Method of Interviewing:</a:t>
            </a:r>
            <a:r>
              <a:rPr lang="en-US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person, self-administered, convenience sampling method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Google Shape;112;p13"/>
          <p:cNvSpPr/>
          <p:nvPr/>
        </p:nvSpPr>
        <p:spPr>
          <a:xfrm rot="-3994541">
            <a:off x="11001627" y="180069"/>
            <a:ext cx="2997449" cy="3679904"/>
          </a:xfrm>
          <a:custGeom>
            <a:avLst/>
            <a:gdLst/>
            <a:ahLst/>
            <a:cxnLst/>
            <a:rect l="l" t="t" r="r" b="b"/>
            <a:pathLst>
              <a:path w="2997730" h="3680249" extrusionOk="0">
                <a:moveTo>
                  <a:pt x="0" y="0"/>
                </a:moveTo>
                <a:lnTo>
                  <a:pt x="2997729" y="0"/>
                </a:lnTo>
                <a:lnTo>
                  <a:pt x="2997729" y="3680249"/>
                </a:lnTo>
                <a:lnTo>
                  <a:pt x="0" y="3680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4"/>
          <p:cNvSpPr txBox="1"/>
          <p:nvPr/>
        </p:nvSpPr>
        <p:spPr>
          <a:xfrm>
            <a:off x="4554608" y="771743"/>
            <a:ext cx="9178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D00D0D"/>
                </a:solidFill>
                <a:latin typeface="Pacifico"/>
                <a:ea typeface="Pacifico"/>
                <a:cs typeface="Pacifico"/>
                <a:sym typeface="Pacifico"/>
              </a:rPr>
              <a:t>Univariate Statistics</a:t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8080458" y="3322317"/>
            <a:ext cx="8771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21" name="Google Shape;121;p14"/>
          <p:cNvGraphicFramePr/>
          <p:nvPr/>
        </p:nvGraphicFramePr>
        <p:xfrm>
          <a:off x="11194925" y="2685863"/>
          <a:ext cx="6410875" cy="6067900"/>
        </p:xfrm>
        <a:graphic>
          <a:graphicData uri="http://schemas.openxmlformats.org/drawingml/2006/table">
            <a:tbl>
              <a:tblPr>
                <a:noFill/>
                <a:tableStyleId>{D90D9597-694C-4BC7-AEDD-510D8CDB9583}</a:tableStyleId>
              </a:tblPr>
              <a:tblGrid>
                <a:gridCol w="336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9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7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Level of Confidence</a:t>
                      </a:r>
                      <a:endParaRPr sz="1700" b="1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Percentage of Respondents</a:t>
                      </a:r>
                      <a:endParaRPr sz="1700" b="1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Very Confident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46.50%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Somewhat Confident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30.30%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Not Too Confident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13.60%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2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Not confident at all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4.30%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Unsure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3.70%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9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Multiple options chosen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2.20%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2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 answer provided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0.10%</a:t>
                      </a:r>
                      <a:endParaRPr sz="17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2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Grand Total</a:t>
                      </a:r>
                      <a:endParaRPr sz="1700" b="1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100.70%</a:t>
                      </a:r>
                      <a:endParaRPr sz="1700" b="1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22" name="Google Shape;12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375" y="2685875"/>
            <a:ext cx="8893410" cy="606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5"/>
          <p:cNvSpPr txBox="1"/>
          <p:nvPr/>
        </p:nvSpPr>
        <p:spPr>
          <a:xfrm>
            <a:off x="4554608" y="538168"/>
            <a:ext cx="9178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D00D0D"/>
                </a:solidFill>
                <a:latin typeface="Pacifico"/>
                <a:ea typeface="Pacifico"/>
                <a:cs typeface="Pacifico"/>
                <a:sym typeface="Pacifico"/>
              </a:rPr>
              <a:t>Mina: Education</a:t>
            </a:r>
            <a:endParaRPr sz="7200">
              <a:solidFill>
                <a:srgbClr val="D00D0D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8080458" y="3322317"/>
            <a:ext cx="8771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89932" y="2588925"/>
            <a:ext cx="9000192" cy="577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7400" y="2795125"/>
            <a:ext cx="8349201" cy="577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6"/>
          <p:cNvSpPr txBox="1"/>
          <p:nvPr/>
        </p:nvSpPr>
        <p:spPr>
          <a:xfrm>
            <a:off x="2622297" y="583925"/>
            <a:ext cx="13043400" cy="24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D00D0D"/>
                </a:solidFill>
                <a:latin typeface="Pacifico"/>
                <a:ea typeface="Pacifico"/>
                <a:cs typeface="Pacifico"/>
                <a:sym typeface="Pacifico"/>
              </a:rPr>
              <a:t>Mina: threat to democracy</a:t>
            </a:r>
            <a:endParaRPr sz="7200">
              <a:solidFill>
                <a:srgbClr val="D00D0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rgbClr val="D00D0D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8080458" y="3322317"/>
            <a:ext cx="8771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1" name="Google Shape;14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025" y="2546488"/>
            <a:ext cx="9220200" cy="64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19200" y="2497287"/>
            <a:ext cx="8393899" cy="657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 txBox="1"/>
          <p:nvPr/>
        </p:nvSpPr>
        <p:spPr>
          <a:xfrm>
            <a:off x="2463900" y="592050"/>
            <a:ext cx="133602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D00D0D"/>
                </a:solidFill>
                <a:latin typeface="Pacifico"/>
                <a:ea typeface="Pacifico"/>
                <a:cs typeface="Pacifico"/>
                <a:sym typeface="Pacifico"/>
              </a:rPr>
              <a:t>Audrey: Presidential Vote Choice</a:t>
            </a:r>
            <a:endParaRPr sz="7200">
              <a:solidFill>
                <a:srgbClr val="D00D0D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8080458" y="3322317"/>
            <a:ext cx="8771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51" name="Google Shape;151;p17"/>
          <p:cNvGraphicFramePr/>
          <p:nvPr/>
        </p:nvGraphicFramePr>
        <p:xfrm>
          <a:off x="9522725" y="302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{D90D9597-694C-4BC7-AEDD-510D8CDB9583}</a:tableStyleId>
              </a:tblPr>
              <a:tblGrid>
                <a:gridCol w="115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1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3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1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5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224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Very confident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Somewhat confident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Not too confident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Not confident at all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Unsure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Multiple options chosen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 answer provided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Kamala Harris (D)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63.50%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22.80%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6.20%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1.70%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4.50%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0.20%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0.90%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Donald Trump (R) 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18.20%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44.10%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25.80%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7.20%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4.20%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0.40%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Another candidate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30.80%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23.10%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23.10%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7.70%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7.70%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7.70%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6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Did not vote in this race 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3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 answer provided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66.60%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33.30%</a:t>
                      </a:r>
                      <a:endParaRPr sz="16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52" name="Google Shape;15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225" y="3024788"/>
            <a:ext cx="8609725" cy="590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930"/>
            <a:ext cx="18288000" cy="1026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5794647"/>
            <a:ext cx="18288000" cy="925115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8"/>
          <p:cNvSpPr txBox="1"/>
          <p:nvPr/>
        </p:nvSpPr>
        <p:spPr>
          <a:xfrm>
            <a:off x="2463900" y="592050"/>
            <a:ext cx="133602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D00D0D"/>
                </a:solidFill>
                <a:latin typeface="Pacifico"/>
                <a:ea typeface="Pacifico"/>
                <a:cs typeface="Pacifico"/>
                <a:sym typeface="Pacifico"/>
              </a:rPr>
              <a:t>Audrey: Most Important Issue</a:t>
            </a:r>
            <a:endParaRPr sz="7200">
              <a:solidFill>
                <a:srgbClr val="D00D0D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60" name="Google Shape;160;p18"/>
          <p:cNvSpPr txBox="1"/>
          <p:nvPr/>
        </p:nvSpPr>
        <p:spPr>
          <a:xfrm>
            <a:off x="8080458" y="3322317"/>
            <a:ext cx="8771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1" name="Google Shape;16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775" y="3364900"/>
            <a:ext cx="11394249" cy="53181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2" name="Google Shape;162;p18"/>
          <p:cNvGraphicFramePr/>
          <p:nvPr/>
        </p:nvGraphicFramePr>
        <p:xfrm>
          <a:off x="11822400" y="2821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{D90D9597-694C-4BC7-AEDD-510D8CDB9583}</a:tableStyleId>
              </a:tblPr>
              <a:tblGrid>
                <a:gridCol w="141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4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2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1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1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Very confident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Somewhat confident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Not too confident</a:t>
                      </a:r>
                      <a:endParaRPr sz="11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Not confident at all</a:t>
                      </a:r>
                      <a:endParaRPr sz="11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Unsure</a:t>
                      </a:r>
                      <a:endParaRPr sz="11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Multiple options chosen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 answer provided</a:t>
                      </a:r>
                      <a:endParaRPr sz="11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The economy/inflation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34.10%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36.30%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17.90%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4.50%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6.70%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5.60%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Reproductive Rights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55.70%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28.10%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8.40%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1.80%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4.80%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0.60%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0.60%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Immigration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17.40%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26.10%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2.80%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4.30%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7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Climate change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70.60%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20.60%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5.90%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2.90%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Foreign policy/national security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54.50%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30.30%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3.00%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9.10%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3.00%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8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Multiple options Chosen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40.40%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31.30%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20.20%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5.10%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3.00%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7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 answer/Other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85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61.80%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16.70%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8.80%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4.90%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2.90%</a:t>
                      </a:r>
                      <a:endParaRPr sz="12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525" marR="9525" marT="95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</Words>
  <Application>Microsoft Office PowerPoint</Application>
  <PresentationFormat>Custom</PresentationFormat>
  <Paragraphs>117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Times New Roman</vt:lpstr>
      <vt:lpstr>Pacifico</vt:lpstr>
      <vt:lpstr>Poppins</vt:lpstr>
      <vt:lpstr>Calibri</vt:lpstr>
      <vt:lpstr>Roboto</vt:lpstr>
      <vt:lpstr>Georgia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Niebler, Sarah</dc:creator>
  <cp:lastModifiedBy>Niebler, Sarah</cp:lastModifiedBy>
  <cp:revision>1</cp:revision>
  <dcterms:modified xsi:type="dcterms:W3CDTF">2025-01-16T19:31:32Z</dcterms:modified>
</cp:coreProperties>
</file>