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59" r:id="rId5"/>
    <p:sldId id="260" r:id="rId6"/>
    <p:sldId id="263" r:id="rId7"/>
    <p:sldId id="261" r:id="rId8"/>
    <p:sldId id="258" r:id="rId9"/>
    <p:sldId id="264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mmarose:Downloads:graphs%20envir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verypietras:Library:Containers:com.apple.mail:Data:Library:Mail%20Downloads:DFC46668-ADBF-453D-8414-390C875CDB9E:graphs%20enviro%2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verypietras:Library:Containers:com.apple.mail:Data:Library:Mail%20Downloads:3D25565C-28E3-4D52-8989-C2BE2D62E7FB:graphs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verypietras:Library:Containers:com.apple.mail:Data:Library:Mail%20Downloads:DFC46668-ADBF-453D-8414-390C875CDB9E:graphs%20enviro%2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mmarose:Downloads:graphs%20envir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verypietras:Library:Containers:com.apple.mail:Data:Library:Mail%20Downloads:3D25565C-28E3-4D52-8989-C2BE2D62E7FB:graphs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When</a:t>
            </a:r>
            <a:r>
              <a:rPr lang="en-US" b="1" baseline="0" dirty="0"/>
              <a:t> choosing Dickinson, how important was the school's sustainability to you?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Sheet1!$A$70:$A$73</c:f>
              <c:strCache>
                <c:ptCount val="4"/>
                <c:pt idx="0">
                  <c:v>Didn't answer</c:v>
                </c:pt>
                <c:pt idx="1">
                  <c:v>Not important</c:v>
                </c:pt>
                <c:pt idx="2">
                  <c:v>Somewhat important</c:v>
                </c:pt>
                <c:pt idx="3">
                  <c:v>Very important</c:v>
                </c:pt>
              </c:strCache>
            </c:strRef>
          </c:cat>
          <c:val>
            <c:numRef>
              <c:f>Sheet1!$B$70:$B$73</c:f>
              <c:numCache>
                <c:formatCode>0%</c:formatCode>
                <c:ptCount val="4"/>
                <c:pt idx="0">
                  <c:v>0.014</c:v>
                </c:pt>
                <c:pt idx="1">
                  <c:v>0.29</c:v>
                </c:pt>
                <c:pt idx="2">
                  <c:v>0.406</c:v>
                </c:pt>
                <c:pt idx="3">
                  <c:v>0.29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5A-447D-A122-764898350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43276408"/>
        <c:axId val="-2143263752"/>
      </c:barChart>
      <c:catAx>
        <c:axId val="-214327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3263752"/>
        <c:crosses val="autoZero"/>
        <c:auto val="1"/>
        <c:lblAlgn val="ctr"/>
        <c:lblOffset val="100"/>
        <c:noMultiLvlLbl val="0"/>
      </c:catAx>
      <c:valAx>
        <c:axId val="-2143263752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3276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Do you believe that your individual actions affect the environment?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Sheet1!$A$89:$A$90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Sheet1!$B$89:$B$90</c:f>
              <c:numCache>
                <c:formatCode>0%</c:formatCode>
                <c:ptCount val="2"/>
                <c:pt idx="0">
                  <c:v>0.1</c:v>
                </c:pt>
                <c:pt idx="1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08728006221444"/>
          <c:y val="0.438876420084835"/>
          <c:w val="0.163185574025469"/>
          <c:h val="0.15479714588854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Do</a:t>
            </a:r>
            <a:r>
              <a:rPr lang="en-US" b="1" baseline="0"/>
              <a:t> you believe that your individual actions affect the environment x When choosing Dickinson, how important was the school's sustainability to you</a:t>
            </a:r>
            <a:endParaRPr 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Not Important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Sheet1!$A$3:$A$4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Sheet1!$B$3:$B$4</c:f>
              <c:numCache>
                <c:formatCode>0%</c:formatCode>
                <c:ptCount val="2"/>
                <c:pt idx="0">
                  <c:v>0.71</c:v>
                </c:pt>
                <c:pt idx="1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24-490D-9AD0-CBAA5DCB16A6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Somewhat Important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Sheet1!$A$3:$A$4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Sheet1!$C$3:$C$4</c:f>
              <c:numCache>
                <c:formatCode>0%</c:formatCode>
                <c:ptCount val="2"/>
                <c:pt idx="0">
                  <c:v>0.29</c:v>
                </c:pt>
                <c:pt idx="1">
                  <c:v>0.42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24-490D-9AD0-CBAA5DCB16A6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Very Important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Sheet1!$A$3:$A$4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Sheet1!$D$3:$D$4</c:f>
              <c:numCache>
                <c:formatCode>0%</c:formatCode>
                <c:ptCount val="2"/>
                <c:pt idx="0">
                  <c:v>0.0</c:v>
                </c:pt>
                <c:pt idx="1">
                  <c:v>0.32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024-490D-9AD0-CBAA5DCB1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6964600"/>
        <c:axId val="2064278904"/>
      </c:barChart>
      <c:catAx>
        <c:axId val="210696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4278904"/>
        <c:crosses val="autoZero"/>
        <c:auto val="1"/>
        <c:lblAlgn val="ctr"/>
        <c:lblOffset val="100"/>
        <c:noMultiLvlLbl val="0"/>
      </c:catAx>
      <c:valAx>
        <c:axId val="2064278904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96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Do</a:t>
            </a:r>
            <a:r>
              <a:rPr lang="en-US" sz="1800" b="1" baseline="0" dirty="0"/>
              <a:t> you think that Dickinson should eliminate the sale of plastic water bottles on campus?</a:t>
            </a:r>
            <a:endParaRPr lang="en-US" sz="18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E44-4DCC-A7EF-682742349C8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44-4DCC-A7EF-682742349C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Sheet1!$A$32:$A$33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Sheet1!$B$32:$B$33</c:f>
              <c:numCache>
                <c:formatCode>0%</c:formatCode>
                <c:ptCount val="2"/>
                <c:pt idx="0">
                  <c:v>0.667</c:v>
                </c:pt>
                <c:pt idx="1">
                  <c:v>0.333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F18-472B-9E24-256FA587AA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01200544376397"/>
          <c:y val="0.500890307764337"/>
          <c:w val="0.160870516185477"/>
          <c:h val="0.1118771850322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Whose</a:t>
            </a:r>
            <a:r>
              <a:rPr lang="en-US" b="1" baseline="0"/>
              <a:t> responsibility is it to protect the environment?</a:t>
            </a:r>
            <a:endParaRPr 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Sheet1!$A$17:$A$21</c:f>
              <c:strCache>
                <c:ptCount val="5"/>
                <c:pt idx="0">
                  <c:v>Individuals</c:v>
                </c:pt>
                <c:pt idx="1">
                  <c:v>Responsibility Shared by All</c:v>
                </c:pt>
                <c:pt idx="2">
                  <c:v>Local and State governments</c:v>
                </c:pt>
                <c:pt idx="3">
                  <c:v>Private Industries</c:v>
                </c:pt>
                <c:pt idx="4">
                  <c:v>The federal government</c:v>
                </c:pt>
              </c:strCache>
            </c:strRef>
          </c:cat>
          <c:val>
            <c:numRef>
              <c:f>Sheet1!$B$17:$B$21</c:f>
              <c:numCache>
                <c:formatCode>0%</c:formatCode>
                <c:ptCount val="5"/>
                <c:pt idx="0">
                  <c:v>0.261</c:v>
                </c:pt>
                <c:pt idx="1">
                  <c:v>0.014</c:v>
                </c:pt>
                <c:pt idx="2">
                  <c:v>0.116</c:v>
                </c:pt>
                <c:pt idx="3">
                  <c:v>0.101</c:v>
                </c:pt>
                <c:pt idx="4">
                  <c:v>0.507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EC-43FB-8D6A-FA809E5D5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45796136"/>
        <c:axId val="-2145904984"/>
      </c:barChart>
      <c:catAx>
        <c:axId val="-214579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5904984"/>
        <c:crosses val="autoZero"/>
        <c:auto val="1"/>
        <c:lblAlgn val="ctr"/>
        <c:lblOffset val="100"/>
        <c:noMultiLvlLbl val="0"/>
      </c:catAx>
      <c:valAx>
        <c:axId val="-2145904984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5796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How concerned are you about</a:t>
            </a:r>
            <a:r>
              <a:rPr lang="en-US" b="1" baseline="0" dirty="0"/>
              <a:t> climate change x Do you think that the US federal </a:t>
            </a:r>
            <a:r>
              <a:rPr lang="en-US" b="1" baseline="0" dirty="0" smtClean="0"/>
              <a:t>government is </a:t>
            </a:r>
            <a:r>
              <a:rPr lang="en-US" b="1" baseline="0" dirty="0"/>
              <a:t>currently doing enough to address climate change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Sheet2!$B$2</c:f>
              <c:strCache>
                <c:ptCount val="1"/>
                <c:pt idx="0">
                  <c:v>Doing Enough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230-4B2A-B3AD-41FC0ECACCDB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230-4B2A-B3AD-41FC0ECAC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Sheet2!$A$3:$A$6</c:f>
              <c:strCache>
                <c:ptCount val="4"/>
                <c:pt idx="0">
                  <c:v>Not concerned at all</c:v>
                </c:pt>
                <c:pt idx="1">
                  <c:v>Not so concerned </c:v>
                </c:pt>
                <c:pt idx="2">
                  <c:v>Somewhat concerned </c:v>
                </c:pt>
                <c:pt idx="3">
                  <c:v>Very concerned </c:v>
                </c:pt>
              </c:strCache>
            </c:strRef>
          </c:cat>
          <c:val>
            <c:numRef>
              <c:f>Sheet2!$B$3:$B$6</c:f>
              <c:numCache>
                <c:formatCode>0%</c:formatCode>
                <c:ptCount val="4"/>
                <c:pt idx="0">
                  <c:v>1.0</c:v>
                </c:pt>
                <c:pt idx="1">
                  <c:v>0.25</c:v>
                </c:pt>
                <c:pt idx="2">
                  <c:v>0.0</c:v>
                </c:pt>
                <c:pt idx="3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30-4B2A-B3AD-41FC0ECACCDB}"/>
            </c:ext>
          </c:extLst>
        </c:ser>
        <c:ser>
          <c:idx val="1"/>
          <c:order val="1"/>
          <c:tx>
            <c:strRef>
              <c:f>Sheet2!$C$2</c:f>
              <c:strCache>
                <c:ptCount val="1"/>
                <c:pt idx="0">
                  <c:v>More needs to be done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Sheet2!$A$3:$A$6</c:f>
              <c:strCache>
                <c:ptCount val="4"/>
                <c:pt idx="0">
                  <c:v>Not concerned at all</c:v>
                </c:pt>
                <c:pt idx="1">
                  <c:v>Not so concerned </c:v>
                </c:pt>
                <c:pt idx="2">
                  <c:v>Somewhat concerned </c:v>
                </c:pt>
                <c:pt idx="3">
                  <c:v>Very concerned </c:v>
                </c:pt>
              </c:strCache>
            </c:strRef>
          </c:cat>
          <c:val>
            <c:numRef>
              <c:f>Sheet2!$C$3:$C$6</c:f>
              <c:numCache>
                <c:formatCode>0%</c:formatCode>
                <c:ptCount val="4"/>
                <c:pt idx="0">
                  <c:v>0.0</c:v>
                </c:pt>
                <c:pt idx="1">
                  <c:v>0.25</c:v>
                </c:pt>
                <c:pt idx="2">
                  <c:v>0.85</c:v>
                </c:pt>
                <c:pt idx="3">
                  <c:v>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30-4B2A-B3AD-41FC0ECACCDB}"/>
            </c:ext>
          </c:extLst>
        </c:ser>
        <c:ser>
          <c:idx val="2"/>
          <c:order val="2"/>
          <c:tx>
            <c:strRef>
              <c:f>Sheet2!$D$2</c:f>
              <c:strCache>
                <c:ptCount val="1"/>
                <c:pt idx="0">
                  <c:v>Unsure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Sheet2!$A$3:$A$6</c:f>
              <c:strCache>
                <c:ptCount val="4"/>
                <c:pt idx="0">
                  <c:v>Not concerned at all</c:v>
                </c:pt>
                <c:pt idx="1">
                  <c:v>Not so concerned </c:v>
                </c:pt>
                <c:pt idx="2">
                  <c:v>Somewhat concerned </c:v>
                </c:pt>
                <c:pt idx="3">
                  <c:v>Very concerned </c:v>
                </c:pt>
              </c:strCache>
            </c:strRef>
          </c:cat>
          <c:val>
            <c:numRef>
              <c:f>Sheet2!$D$3:$D$6</c:f>
              <c:numCache>
                <c:formatCode>0%</c:formatCode>
                <c:ptCount val="4"/>
                <c:pt idx="0">
                  <c:v>0.0</c:v>
                </c:pt>
                <c:pt idx="1">
                  <c:v>0.5</c:v>
                </c:pt>
                <c:pt idx="2">
                  <c:v>0.15</c:v>
                </c:pt>
                <c:pt idx="3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230-4B2A-B3AD-41FC0ECAC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9645304"/>
        <c:axId val="2063316136"/>
      </c:barChart>
      <c:catAx>
        <c:axId val="-213964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3316136"/>
        <c:crosses val="autoZero"/>
        <c:auto val="1"/>
        <c:lblAlgn val="ctr"/>
        <c:lblOffset val="100"/>
        <c:noMultiLvlLbl val="0"/>
      </c:catAx>
      <c:valAx>
        <c:axId val="2063316136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964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82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87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86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9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741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95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21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19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65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2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5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48011-338E-124A-ACE0-A7225BE35CB9}" type="datetimeFigureOut">
              <a:rPr lang="en-US" smtClean="0"/>
              <a:t>5/12/17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0A3C6-765A-EB49-965C-A0C7FB773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0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docs.google.com/forms/d/1s1S3mok8Imrb2C4Xm4wexV27yOFn3wT3EH-DUcPkZqU/edi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045" y="2130425"/>
            <a:ext cx="8633690" cy="1470025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Survey on the Environment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POSC 244: Public Opinion and Survey Research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Avery Pietras and Emma Weaver</a:t>
            </a:r>
          </a:p>
          <a:p>
            <a:r>
              <a:rPr lang="en-US" dirty="0" smtClean="0"/>
              <a:t>May 12,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822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Methodology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en-US" sz="3000" dirty="0" smtClean="0"/>
              <a:t>Respondents: 69</a:t>
            </a:r>
          </a:p>
          <a:p>
            <a:r>
              <a:rPr lang="en-US" sz="3000" dirty="0" smtClean="0"/>
              <a:t>Margin of Error: +/-11.8</a:t>
            </a:r>
          </a:p>
          <a:p>
            <a:r>
              <a:rPr lang="en-US" sz="3000" dirty="0" smtClean="0"/>
              <a:t>Survey in the Field from April 3</a:t>
            </a:r>
            <a:r>
              <a:rPr lang="en-US" sz="3000" baseline="30000" dirty="0" smtClean="0"/>
              <a:t>rd</a:t>
            </a:r>
            <a:r>
              <a:rPr lang="en-US" sz="3000" dirty="0" smtClean="0"/>
              <a:t> to April 10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,2017</a:t>
            </a:r>
          </a:p>
          <a:p>
            <a:r>
              <a:rPr lang="en-US" sz="3000" dirty="0" smtClean="0"/>
              <a:t>Specific Groups Targeted: Kappa Kappa Gamma, the Football Team, the Track and Field Team, the Cross Country Team, and the Treehouse</a:t>
            </a:r>
          </a:p>
          <a:p>
            <a:r>
              <a:rPr lang="en-US" sz="3000" dirty="0" smtClean="0"/>
              <a:t>Number of Questions: 20</a:t>
            </a:r>
          </a:p>
          <a:p>
            <a:r>
              <a:rPr lang="en-US" sz="3000" dirty="0" smtClean="0"/>
              <a:t>Administered through an online </a:t>
            </a:r>
            <a:r>
              <a:rPr lang="en-US" sz="3000" dirty="0"/>
              <a:t>G</a:t>
            </a:r>
            <a:r>
              <a:rPr lang="en-US" sz="3000" dirty="0" smtClean="0"/>
              <a:t>oogle forum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659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7-05-12 at 2.16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15" y="2163862"/>
            <a:ext cx="7776369" cy="24646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0146" y="5252770"/>
            <a:ext cx="7180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https://docs.google.com/forms/d/1s1S3mok8Imrb2C4Xm4wexV27yOFn3wT3EH-DUcPkZqU/</a:t>
            </a:r>
            <a:r>
              <a:rPr lang="en-US" dirty="0" smtClean="0">
                <a:hlinkClick r:id="rId3"/>
              </a:rPr>
              <a:t>edit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081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76842"/>
            <a:ext cx="8229600" cy="4525963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2231017"/>
              </p:ext>
            </p:extLst>
          </p:nvPr>
        </p:nvGraphicFramePr>
        <p:xfrm>
          <a:off x="457200" y="117684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0233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612822"/>
              </p:ext>
            </p:extLst>
          </p:nvPr>
        </p:nvGraphicFramePr>
        <p:xfrm>
          <a:off x="457200" y="11763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0808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88100"/>
              </p:ext>
            </p:extLst>
          </p:nvPr>
        </p:nvGraphicFramePr>
        <p:xfrm>
          <a:off x="457200" y="11763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6556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747587"/>
              </p:ext>
            </p:extLst>
          </p:nvPr>
        </p:nvGraphicFramePr>
        <p:xfrm>
          <a:off x="457200" y="12065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0241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206520"/>
              </p:ext>
            </p:extLst>
          </p:nvPr>
        </p:nvGraphicFramePr>
        <p:xfrm>
          <a:off x="457200" y="11763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4088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221855"/>
              </p:ext>
            </p:extLst>
          </p:nvPr>
        </p:nvGraphicFramePr>
        <p:xfrm>
          <a:off x="457200" y="11763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0573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 found interesting: the number of students that would be willing to eliminate the sale of plastic water bottles on campus</a:t>
            </a:r>
          </a:p>
          <a:p>
            <a:r>
              <a:rPr lang="en-US" dirty="0" smtClean="0"/>
              <a:t>What we would change: more specific questions with more concise answers and a larger sample pool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799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</TotalTime>
  <Words>239</Words>
  <Application>Microsoft Macintosh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Survey on the Environment  POSC 244: Public Opinion and Survey Research</vt:lpstr>
      <vt:lpstr>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Closing Remarks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Survey on the Environment  POSC 244: Public Opinion and Survey Research</dc:title>
  <dc:creator>Avery Pietras</dc:creator>
  <cp:lastModifiedBy>Emma Rose</cp:lastModifiedBy>
  <cp:revision>13</cp:revision>
  <dcterms:created xsi:type="dcterms:W3CDTF">2017-05-12T00:31:59Z</dcterms:created>
  <dcterms:modified xsi:type="dcterms:W3CDTF">2017-05-12T19:30:36Z</dcterms:modified>
</cp:coreProperties>
</file>