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143500" cx="9144000"/>
  <p:notesSz cx="6858000" cy="9144000"/>
  <p:embeddedFontLst>
    <p:embeddedFont>
      <p:font typeface="PT Sans Narrow"/>
      <p:regular r:id="rId27"/>
      <p:bold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TSansNarrow-bold.fntdata"/><Relationship Id="rId27" Type="http://schemas.openxmlformats.org/officeDocument/2006/relationships/font" Target="fonts/PTSansNarrow-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pen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7.xml"/><Relationship Id="rId10" Type="http://schemas.openxmlformats.org/officeDocument/2006/relationships/slide" Target="slides/slide6.xml"/><Relationship Id="rId32" Type="http://schemas.openxmlformats.org/officeDocument/2006/relationships/font" Target="fonts/OpenSans-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 name="Shape 68"/>
        <p:cNvGrpSpPr/>
        <p:nvPr/>
      </p:nvGrpSpPr>
      <p:grpSpPr>
        <a:xfrm>
          <a:off x="0" y="0"/>
          <a:ext cx="0" cy="0"/>
          <a:chOff x="0" y="0"/>
          <a:chExt cx="0" cy="0"/>
        </a:xfrm>
      </p:grpSpPr>
      <p:sp>
        <p:nvSpPr>
          <p:cNvPr id="69" name="Shape 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 name="Shape 7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Isabel</a:t>
            </a:r>
          </a:p>
          <a:p>
            <a:pPr lvl="0">
              <a:spcBef>
                <a:spcPts val="0"/>
              </a:spcBef>
              <a:buNone/>
            </a:pPr>
            <a:r>
              <a:rPr lang="en"/>
              <a:t>We addressed these goals through a series of questions, some of which are on the next slide. We felt that our set of questions was fair and did not lead the students to feel any particular way about the Wellness Center and our responses seemed to show enough variety to assume we did not present leading questions.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Shape 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 name="Shape 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spcAft>
                <a:spcPts val="1600"/>
              </a:spcAft>
              <a:buNone/>
            </a:pPr>
            <a:r>
              <a:rPr lang="en" sz="1000"/>
              <a:t>Dickinson’s study body is made up with </a:t>
            </a:r>
            <a:r>
              <a:rPr lang="en" sz="1200">
                <a:latin typeface="Times New Roman"/>
                <a:ea typeface="Times New Roman"/>
                <a:cs typeface="Times New Roman"/>
                <a:sym typeface="Times New Roman"/>
              </a:rPr>
              <a:t>approximately 2,586 students. </a:t>
            </a:r>
          </a:p>
          <a:p>
            <a:pPr lvl="0" rtl="0">
              <a:lnSpc>
                <a:spcPct val="115000"/>
              </a:lnSpc>
              <a:spcBef>
                <a:spcPts val="0"/>
              </a:spcBef>
              <a:spcAft>
                <a:spcPts val="1600"/>
              </a:spcAft>
              <a:buNone/>
            </a:pPr>
            <a:r>
              <a:t/>
            </a:r>
            <a:endParaRPr sz="1200">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spcAft>
                <a:spcPts val="1600"/>
              </a:spcAft>
              <a:buNone/>
            </a:pPr>
            <a:r>
              <a:rPr lang="en" sz="1000">
                <a:solidFill>
                  <a:schemeClr val="dk2"/>
                </a:solidFill>
                <a:latin typeface="Open Sans"/>
                <a:ea typeface="Open Sans"/>
                <a:cs typeface="Open Sans"/>
                <a:sym typeface="Open Sans"/>
              </a:rPr>
              <a:t>42.3% male; 57.2% female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 name="Shape 114"/>
        <p:cNvGrpSpPr/>
        <p:nvPr/>
      </p:nvGrpSpPr>
      <p:grpSpPr>
        <a:xfrm>
          <a:off x="0" y="0"/>
          <a:ext cx="0" cy="0"/>
          <a:chOff x="0" y="0"/>
          <a:chExt cx="0" cy="0"/>
        </a:xfrm>
      </p:grpSpPr>
      <p:sp>
        <p:nvSpPr>
          <p:cNvPr id="115" name="Shape 1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 name="Shape 11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 name="Shape 120"/>
        <p:cNvGrpSpPr/>
        <p:nvPr/>
      </p:nvGrpSpPr>
      <p:grpSpPr>
        <a:xfrm>
          <a:off x="0" y="0"/>
          <a:ext cx="0" cy="0"/>
          <a:chOff x="0" y="0"/>
          <a:chExt cx="0" cy="0"/>
        </a:xfrm>
      </p:grpSpPr>
      <p:sp>
        <p:nvSpPr>
          <p:cNvPr id="121" name="Shape 1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 name="Shape 12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 name="Shape 127"/>
        <p:cNvGrpSpPr/>
        <p:nvPr/>
      </p:nvGrpSpPr>
      <p:grpSpPr>
        <a:xfrm>
          <a:off x="0" y="0"/>
          <a:ext cx="0" cy="0"/>
          <a:chOff x="0" y="0"/>
          <a:chExt cx="0" cy="0"/>
        </a:xfrm>
      </p:grpSpPr>
      <p:sp>
        <p:nvSpPr>
          <p:cNvPr id="128" name="Shape 1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9" name="Shape 1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STATISTICALLY SIGNIFICANT DING DING DING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6" name="Shape 1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9" name="Shape 139"/>
        <p:cNvGrpSpPr/>
        <p:nvPr/>
      </p:nvGrpSpPr>
      <p:grpSpPr>
        <a:xfrm>
          <a:off x="0" y="0"/>
          <a:ext cx="0" cy="0"/>
          <a:chOff x="0" y="0"/>
          <a:chExt cx="0" cy="0"/>
        </a:xfrm>
      </p:grpSpPr>
      <p:sp>
        <p:nvSpPr>
          <p:cNvPr id="140" name="Shape 1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1" name="Shape 1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5" name="Shape 145"/>
        <p:cNvGrpSpPr/>
        <p:nvPr/>
      </p:nvGrpSpPr>
      <p:grpSpPr>
        <a:xfrm>
          <a:off x="0" y="0"/>
          <a:ext cx="0" cy="0"/>
          <a:chOff x="0" y="0"/>
          <a:chExt cx="0" cy="0"/>
        </a:xfrm>
      </p:grpSpPr>
      <p:sp>
        <p:nvSpPr>
          <p:cNvPr id="146" name="Shape 1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Shape 14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2" name="Shape 1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sally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Isabel </a:t>
            </a:r>
          </a:p>
          <a:p>
            <a:pPr lvl="0">
              <a:spcBef>
                <a:spcPts val="0"/>
              </a:spcBef>
              <a:buNone/>
            </a:pPr>
            <a:r>
              <a:rPr lang="en"/>
              <a:t>Part of our survey included spaces for students to explain their thoughts and give us feedback in open text boxes regarding what they thought should be changed as a result of their satisfaction. These are just a few of the comments we received. We saw that the need for more mental health counselors and appointments was one of the strongest and most foudn conclusions. Weekend services were also quite consistent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isabel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9" name="Shape 1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iz</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5" name="Shape 1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isabel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Iz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5" name="Shape 185"/>
        <p:cNvGrpSpPr/>
        <p:nvPr/>
      </p:nvGrpSpPr>
      <p:grpSpPr>
        <a:xfrm>
          <a:off x="0" y="0"/>
          <a:ext cx="0" cy="0"/>
          <a:chOff x="0" y="0"/>
          <a:chExt cx="0" cy="0"/>
        </a:xfrm>
      </p:grpSpPr>
      <p:sp>
        <p:nvSpPr>
          <p:cNvPr id="186" name="Shape 1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7" name="Shape 1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nSpc>
                <a:spcPct val="115000"/>
              </a:lnSpc>
              <a:spcBef>
                <a:spcPts val="0"/>
              </a:spcBef>
              <a:spcAft>
                <a:spcPts val="1600"/>
              </a:spcAft>
              <a:buNone/>
            </a:pPr>
            <a:r>
              <a:rPr lang="en" sz="1200">
                <a:solidFill>
                  <a:schemeClr val="dk2"/>
                </a:solidFill>
                <a:latin typeface="Open Sans"/>
                <a:ea typeface="Open Sans"/>
                <a:cs typeface="Open Sans"/>
                <a:sym typeface="Open Sans"/>
              </a:rPr>
              <a:t>The survivors were made of Vinny Palladino, Isabel Lamb, Philip Morabito, and Sally Matlock. Isabel, Sally, and Vinny are all involved with a Greek organization on campus, thus the three Greek organizations Kappa Kappa Gamma, Delta Nu, Delta Sigma) could be over represented. All four members reached out to Dickinson Students via Groupme, Facebook, or email. With 81.1% of the people taking our survey identifying as women, the statistical significance of anything gender related was lowered. The survivors agreed that because the topic touched on private issues of physical and mental health, an online forum would receive the most honest answer and create a comfortable environment for the takers of the survey. </a:t>
            </a:r>
          </a:p>
          <a:p>
            <a:pPr lvl="0" rtl="0">
              <a:lnSpc>
                <a:spcPct val="200000"/>
              </a:lnSpc>
              <a:spcBef>
                <a:spcPts val="0"/>
              </a:spcBef>
              <a:buNone/>
            </a:pPr>
            <a:r>
              <a:t/>
            </a:r>
            <a:endParaRPr sz="1200">
              <a:solidFill>
                <a:schemeClr val="dk2"/>
              </a:solidFill>
              <a:latin typeface="Open Sans"/>
              <a:ea typeface="Open Sans"/>
              <a:cs typeface="Open Sans"/>
              <a:sym typeface="Open Sans"/>
            </a:endParaRPr>
          </a:p>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4" name="Shape 1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cxnSp>
        <p:nvCxnSpPr>
          <p:cNvPr id="10" name="Shape 10"/>
          <p:cNvCxnSpPr/>
          <p:nvPr/>
        </p:nvCxnSpPr>
        <p:spPr>
          <a:xfrm>
            <a:off x="7007735" y="3176887"/>
            <a:ext cx="562200" cy="0"/>
          </a:xfrm>
          <a:prstGeom prst="straightConnector1">
            <a:avLst/>
          </a:prstGeom>
          <a:noFill/>
          <a:ln cap="flat" cmpd="sng" w="76200">
            <a:solidFill>
              <a:schemeClr val="lt2"/>
            </a:solidFill>
            <a:prstDash val="solid"/>
            <a:round/>
            <a:headEnd len="med" w="med" type="none"/>
            <a:tailEnd len="med" w="med" type="none"/>
          </a:ln>
        </p:spPr>
      </p:cxnSp>
      <p:cxnSp>
        <p:nvCxnSpPr>
          <p:cNvPr id="11" name="Shape 11"/>
          <p:cNvCxnSpPr/>
          <p:nvPr/>
        </p:nvCxnSpPr>
        <p:spPr>
          <a:xfrm>
            <a:off x="1575034" y="3158251"/>
            <a:ext cx="562200" cy="0"/>
          </a:xfrm>
          <a:prstGeom prst="straightConnector1">
            <a:avLst/>
          </a:prstGeom>
          <a:noFill/>
          <a:ln cap="flat" cmpd="sng" w="76200">
            <a:solidFill>
              <a:schemeClr val="lt2"/>
            </a:solidFill>
            <a:prstDash val="solid"/>
            <a:round/>
            <a:headEnd len="med" w="med" type="none"/>
            <a:tailEnd len="med" w="med" type="none"/>
          </a:ln>
        </p:spPr>
      </p:cxnSp>
      <p:grpSp>
        <p:nvGrpSpPr>
          <p:cNvPr id="12" name="Shape 12"/>
          <p:cNvGrpSpPr/>
          <p:nvPr/>
        </p:nvGrpSpPr>
        <p:grpSpPr>
          <a:xfrm>
            <a:off x="1004144"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4" name="Shape 14"/>
            <p:cNvCxnSpPr/>
            <p:nvPr/>
          </p:nvCxnSpPr>
          <p:spPr>
            <a:xfrm rot="10800000">
              <a:off x="1346428" y="1163700"/>
              <a:ext cx="6452100" cy="0"/>
            </a:xfrm>
            <a:prstGeom prst="straightConnector1">
              <a:avLst/>
            </a:prstGeom>
            <a:noFill/>
            <a:ln cap="flat" cmpd="sng" w="9525">
              <a:solidFill>
                <a:schemeClr val="accent3"/>
              </a:solidFill>
              <a:prstDash val="solid"/>
              <a:round/>
              <a:headEnd len="med" w="med" type="none"/>
              <a:tailEnd len="med" w="med" type="none"/>
            </a:ln>
          </p:spPr>
        </p:cxnSp>
      </p:grpSp>
      <p:grpSp>
        <p:nvGrpSpPr>
          <p:cNvPr id="15" name="Shape 15"/>
          <p:cNvGrpSpPr/>
          <p:nvPr/>
        </p:nvGrpSpPr>
        <p:grpSpPr>
          <a:xfrm>
            <a:off x="1004151"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7" name="Shape 17"/>
            <p:cNvCxnSpPr/>
            <p:nvPr/>
          </p:nvCxnSpPr>
          <p:spPr>
            <a:xfrm>
              <a:off x="1346435" y="3969087"/>
              <a:ext cx="6452100" cy="0"/>
            </a:xfrm>
            <a:prstGeom prst="straightConnector1">
              <a:avLst/>
            </a:prstGeom>
            <a:noFill/>
            <a:ln cap="flat" cmpd="sng" w="9525">
              <a:solidFill>
                <a:schemeClr val="accent3"/>
              </a:solidFill>
              <a:prstDash val="solid"/>
              <a:round/>
              <a:headEnd len="med" w="med" type="none"/>
              <a:tailEnd len="med" w="med" type="none"/>
            </a:ln>
          </p:spPr>
        </p:cxnSp>
      </p:grpSp>
      <p:sp>
        <p:nvSpPr>
          <p:cNvPr id="18" name="Shape 18"/>
          <p:cNvSpPr txBox="1"/>
          <p:nvPr>
            <p:ph type="ctrTitle"/>
          </p:nvPr>
        </p:nvSpPr>
        <p:spPr>
          <a:xfrm>
            <a:off x="1004150" y="1751764"/>
            <a:ext cx="7136700" cy="1022400"/>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19" name="Shape 19"/>
          <p:cNvSpPr txBox="1"/>
          <p:nvPr>
            <p:ph idx="1" type="subTitle"/>
          </p:nvPr>
        </p:nvSpPr>
        <p:spPr>
          <a:xfrm>
            <a:off x="2137225" y="2850039"/>
            <a:ext cx="48705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p:txBody>
      </p:sp>
      <p:sp>
        <p:nvSpPr>
          <p:cNvPr id="20" name="Shape 2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3" name="Shape 23"/>
          <p:cNvSpPr txBox="1"/>
          <p:nvPr>
            <p:ph type="title"/>
          </p:nvPr>
        </p:nvSpPr>
        <p:spPr>
          <a:xfrm>
            <a:off x="311700" y="814800"/>
            <a:ext cx="8571300" cy="942000"/>
          </a:xfrm>
          <a:prstGeom prst="rect">
            <a:avLst/>
          </a:prstGeom>
        </p:spPr>
        <p:txBody>
          <a:bodyPr anchorCtr="0" anchor="ctr"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5"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7" name="Shape 27"/>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 type="body"/>
          </p:nvPr>
        </p:nvSpPr>
        <p:spPr>
          <a:xfrm>
            <a:off x="311700" y="1266325"/>
            <a:ext cx="8520600" cy="330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9" name="Shape 2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30" name="Shape 30"/>
        <p:cNvGrpSpPr/>
        <p:nvPr/>
      </p:nvGrpSpPr>
      <p:grpSpPr>
        <a:xfrm>
          <a:off x="0" y="0"/>
          <a:ext cx="0" cy="0"/>
          <a:chOff x="0" y="0"/>
          <a:chExt cx="0" cy="0"/>
        </a:xfrm>
      </p:grpSpPr>
      <p:sp>
        <p:nvSpPr>
          <p:cNvPr id="31" name="Shape 31"/>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2" name="Shape 32"/>
          <p:cNvSpPr txBox="1"/>
          <p:nvPr>
            <p:ph idx="1" type="body"/>
          </p:nvPr>
        </p:nvSpPr>
        <p:spPr>
          <a:xfrm>
            <a:off x="311700" y="1266175"/>
            <a:ext cx="3999900"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3" name="Shape 33"/>
          <p:cNvSpPr txBox="1"/>
          <p:nvPr>
            <p:ph idx="2" type="body"/>
          </p:nvPr>
        </p:nvSpPr>
        <p:spPr>
          <a:xfrm>
            <a:off x="4832400" y="1266175"/>
            <a:ext cx="3999900"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5" name="Shape 35"/>
        <p:cNvGrpSpPr/>
        <p:nvPr/>
      </p:nvGrpSpPr>
      <p:grpSpPr>
        <a:xfrm>
          <a:off x="0" y="0"/>
          <a:ext cx="0" cy="0"/>
          <a:chOff x="0" y="0"/>
          <a:chExt cx="0" cy="0"/>
        </a:xfrm>
      </p:grpSpPr>
      <p:sp>
        <p:nvSpPr>
          <p:cNvPr id="36" name="Shape 36"/>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8" name="Shape 38"/>
        <p:cNvGrpSpPr/>
        <p:nvPr/>
      </p:nvGrpSpPr>
      <p:grpSpPr>
        <a:xfrm>
          <a:off x="0" y="0"/>
          <a:ext cx="0" cy="0"/>
          <a:chOff x="0" y="0"/>
          <a:chExt cx="0" cy="0"/>
        </a:xfrm>
      </p:grpSpPr>
      <p:sp>
        <p:nvSpPr>
          <p:cNvPr id="39" name="Shape 3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0" name="Shape 4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6"/>
        </a:solidFill>
      </p:bgPr>
    </p:bg>
    <p:spTree>
      <p:nvGrpSpPr>
        <p:cNvPr id="42" name="Shape 42"/>
        <p:cNvGrpSpPr/>
        <p:nvPr/>
      </p:nvGrpSpPr>
      <p:grpSpPr>
        <a:xfrm>
          <a:off x="0" y="0"/>
          <a:ext cx="0" cy="0"/>
          <a:chOff x="0" y="0"/>
          <a:chExt cx="0" cy="0"/>
        </a:xfrm>
      </p:grpSpPr>
      <p:sp>
        <p:nvSpPr>
          <p:cNvPr id="43" name="Shape 43"/>
          <p:cNvSpPr txBox="1"/>
          <p:nvPr>
            <p:ph type="title"/>
          </p:nvPr>
        </p:nvSpPr>
        <p:spPr>
          <a:xfrm>
            <a:off x="490250" y="526350"/>
            <a:ext cx="5613600" cy="4090800"/>
          </a:xfrm>
          <a:prstGeom prst="rect">
            <a:avLst/>
          </a:prstGeom>
        </p:spPr>
        <p:txBody>
          <a:bodyPr anchorCtr="0" anchor="ctr" bIns="91425" lIns="91425" rIns="91425" tIns="91425"/>
          <a:lstStyle>
            <a:lvl1pPr lvl="0">
              <a:spcBef>
                <a:spcPts val="0"/>
              </a:spcBef>
              <a:buClr>
                <a:schemeClr val="dk2"/>
              </a:buClr>
              <a:buSzPct val="100000"/>
              <a:defRPr b="0" sz="5400">
                <a:solidFill>
                  <a:schemeClr val="dk2"/>
                </a:solidFill>
              </a:defRPr>
            </a:lvl1pPr>
            <a:lvl2pPr lvl="1">
              <a:spcBef>
                <a:spcPts val="0"/>
              </a:spcBef>
              <a:buClr>
                <a:schemeClr val="dk2"/>
              </a:buClr>
              <a:buSzPct val="100000"/>
              <a:defRPr b="0" sz="5400">
                <a:solidFill>
                  <a:schemeClr val="dk2"/>
                </a:solidFill>
              </a:defRPr>
            </a:lvl2pPr>
            <a:lvl3pPr lvl="2">
              <a:spcBef>
                <a:spcPts val="0"/>
              </a:spcBef>
              <a:buClr>
                <a:schemeClr val="dk2"/>
              </a:buClr>
              <a:buSzPct val="100000"/>
              <a:defRPr b="0" sz="5400">
                <a:solidFill>
                  <a:schemeClr val="dk2"/>
                </a:solidFill>
              </a:defRPr>
            </a:lvl3pPr>
            <a:lvl4pPr lvl="3">
              <a:spcBef>
                <a:spcPts val="0"/>
              </a:spcBef>
              <a:buClr>
                <a:schemeClr val="dk2"/>
              </a:buClr>
              <a:buSzPct val="100000"/>
              <a:defRPr b="0" sz="5400">
                <a:solidFill>
                  <a:schemeClr val="dk2"/>
                </a:solidFill>
              </a:defRPr>
            </a:lvl4pPr>
            <a:lvl5pPr lvl="4">
              <a:spcBef>
                <a:spcPts val="0"/>
              </a:spcBef>
              <a:buClr>
                <a:schemeClr val="dk2"/>
              </a:buClr>
              <a:buSzPct val="100000"/>
              <a:defRPr b="0" sz="5400">
                <a:solidFill>
                  <a:schemeClr val="dk2"/>
                </a:solidFill>
              </a:defRPr>
            </a:lvl5pPr>
            <a:lvl6pPr lvl="5">
              <a:spcBef>
                <a:spcPts val="0"/>
              </a:spcBef>
              <a:buClr>
                <a:schemeClr val="dk2"/>
              </a:buClr>
              <a:buSzPct val="100000"/>
              <a:defRPr b="0" sz="5400">
                <a:solidFill>
                  <a:schemeClr val="dk2"/>
                </a:solidFill>
              </a:defRPr>
            </a:lvl6pPr>
            <a:lvl7pPr lvl="6">
              <a:spcBef>
                <a:spcPts val="0"/>
              </a:spcBef>
              <a:buClr>
                <a:schemeClr val="dk2"/>
              </a:buClr>
              <a:buSzPct val="100000"/>
              <a:defRPr b="0" sz="5400">
                <a:solidFill>
                  <a:schemeClr val="dk2"/>
                </a:solidFill>
              </a:defRPr>
            </a:lvl7pPr>
            <a:lvl8pPr lvl="7">
              <a:spcBef>
                <a:spcPts val="0"/>
              </a:spcBef>
              <a:buClr>
                <a:schemeClr val="dk2"/>
              </a:buClr>
              <a:buSzPct val="100000"/>
              <a:defRPr b="0" sz="5400">
                <a:solidFill>
                  <a:schemeClr val="dk2"/>
                </a:solidFill>
              </a:defRPr>
            </a:lvl8pPr>
            <a:lvl9pPr lvl="8">
              <a:spcBef>
                <a:spcPts val="0"/>
              </a:spcBef>
              <a:buClr>
                <a:schemeClr val="dk2"/>
              </a:buClr>
              <a:buSzPct val="100000"/>
              <a:defRPr b="0" sz="5400">
                <a:solidFill>
                  <a:schemeClr val="dk2"/>
                </a:solidFill>
              </a:defRPr>
            </a:lvl9pPr>
          </a:lstStyle>
          <a:p/>
        </p:txBody>
      </p:sp>
      <p:sp>
        <p:nvSpPr>
          <p:cNvPr id="44" name="Shape 4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45" name="Shape 45"/>
        <p:cNvGrpSpPr/>
        <p:nvPr/>
      </p:nvGrpSpPr>
      <p:grpSpPr>
        <a:xfrm>
          <a:off x="0" y="0"/>
          <a:ext cx="0" cy="0"/>
          <a:chOff x="0" y="0"/>
          <a:chExt cx="0" cy="0"/>
        </a:xfrm>
      </p:grpSpPr>
      <p:sp>
        <p:nvSpPr>
          <p:cNvPr id="46" name="Shape 46"/>
          <p:cNvSpPr/>
          <p:nvPr/>
        </p:nvSpPr>
        <p:spPr>
          <a:xfrm>
            <a:off x="4572000" y="0"/>
            <a:ext cx="4572000" cy="51435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cxnSp>
        <p:nvCxnSpPr>
          <p:cNvPr id="47" name="Shape 47"/>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8" name="Shape 48"/>
          <p:cNvSpPr txBox="1"/>
          <p:nvPr>
            <p:ph type="title"/>
          </p:nvPr>
        </p:nvSpPr>
        <p:spPr>
          <a:xfrm>
            <a:off x="265500" y="1039675"/>
            <a:ext cx="4045200" cy="16758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9" name="Shape 49"/>
          <p:cNvSpPr txBox="1"/>
          <p:nvPr>
            <p:ph idx="1" type="subTitle"/>
          </p:nvPr>
        </p:nvSpPr>
        <p:spPr>
          <a:xfrm>
            <a:off x="265500" y="27268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50" name="Shape 50"/>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51" name="Shape 5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52" name="Shape 52"/>
        <p:cNvGrpSpPr/>
        <p:nvPr/>
      </p:nvGrpSpPr>
      <p:grpSpPr>
        <a:xfrm>
          <a:off x="0" y="0"/>
          <a:ext cx="0" cy="0"/>
          <a:chOff x="0" y="0"/>
          <a:chExt cx="0" cy="0"/>
        </a:xfrm>
      </p:grpSpPr>
      <p:sp>
        <p:nvSpPr>
          <p:cNvPr id="53" name="Shape 53"/>
          <p:cNvSpPr txBox="1"/>
          <p:nvPr>
            <p:ph idx="1" type="body"/>
          </p:nvPr>
        </p:nvSpPr>
        <p:spPr>
          <a:xfrm>
            <a:off x="311700" y="4230725"/>
            <a:ext cx="5998800" cy="598800"/>
          </a:xfrm>
          <a:prstGeom prst="rect">
            <a:avLst/>
          </a:prstGeom>
        </p:spPr>
        <p:txBody>
          <a:bodyPr anchorCtr="0" anchor="ctr" bIns="91425" lIns="91425" rIns="91425" tIns="91425"/>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p:txBody>
      </p:sp>
      <p:sp>
        <p:nvSpPr>
          <p:cNvPr id="54" name="Shape 5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55"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57" name="Shape 57"/>
          <p:cNvSpPr txBox="1"/>
          <p:nvPr>
            <p:ph type="title"/>
          </p:nvPr>
        </p:nvSpPr>
        <p:spPr>
          <a:xfrm>
            <a:off x="311700" y="1304850"/>
            <a:ext cx="8520600" cy="1538400"/>
          </a:xfrm>
          <a:prstGeom prst="rect">
            <a:avLst/>
          </a:prstGeom>
        </p:spPr>
        <p:txBody>
          <a:bodyPr anchorCtr="0" anchor="ctr" bIns="91425" lIns="91425" rIns="91425" tIns="91425"/>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p:txBody>
      </p:sp>
      <p:sp>
        <p:nvSpPr>
          <p:cNvPr id="58" name="Shape 58"/>
          <p:cNvSpPr txBox="1"/>
          <p:nvPr>
            <p:ph idx="1" type="body"/>
          </p:nvPr>
        </p:nvSpPr>
        <p:spPr>
          <a:xfrm>
            <a:off x="311700" y="2995650"/>
            <a:ext cx="8520600" cy="10716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9" name="Shape 5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0" name="Shape 60"/>
        <p:cNvGrpSpPr/>
        <p:nvPr/>
      </p:nvGrpSpPr>
      <p:grpSpPr>
        <a:xfrm>
          <a:off x="0" y="0"/>
          <a:ext cx="0" cy="0"/>
          <a:chOff x="0" y="0"/>
          <a:chExt cx="0" cy="0"/>
        </a:xfrm>
      </p:grpSpPr>
      <p:sp>
        <p:nvSpPr>
          <p:cNvPr id="61" name="Shape 6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707400"/>
          </a:xfrm>
          <a:prstGeom prst="rect">
            <a:avLst/>
          </a:prstGeom>
          <a:noFill/>
          <a:ln>
            <a:noFill/>
          </a:ln>
        </p:spPr>
        <p:txBody>
          <a:bodyPr anchorCtr="0" anchor="t" bIns="91425" lIns="91425" rIns="91425" tIns="91425"/>
          <a:lstStyle>
            <a:lvl1pPr lvl="0">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Shape 7"/>
          <p:cNvSpPr txBox="1"/>
          <p:nvPr>
            <p:ph idx="1" type="body"/>
          </p:nvPr>
        </p:nvSpPr>
        <p:spPr>
          <a:xfrm>
            <a:off x="311700" y="1266325"/>
            <a:ext cx="8520600" cy="33027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Open Sans"/>
                <a:ea typeface="Open Sans"/>
                <a:cs typeface="Open Sans"/>
                <a:sym typeface="Open Sans"/>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txBox="1"/>
          <p:nvPr>
            <p:ph type="ctrTitle"/>
          </p:nvPr>
        </p:nvSpPr>
        <p:spPr>
          <a:xfrm>
            <a:off x="1004150" y="1751764"/>
            <a:ext cx="7136700" cy="1022400"/>
          </a:xfrm>
          <a:prstGeom prst="rect">
            <a:avLst/>
          </a:prstGeom>
        </p:spPr>
        <p:txBody>
          <a:bodyPr anchorCtr="0" anchor="b" bIns="91425" lIns="91425" rIns="91425" tIns="91425">
            <a:noAutofit/>
          </a:bodyPr>
          <a:lstStyle/>
          <a:p>
            <a:pPr lvl="0">
              <a:spcBef>
                <a:spcPts val="0"/>
              </a:spcBef>
              <a:buNone/>
            </a:pPr>
            <a:r>
              <a:rPr lang="en"/>
              <a:t>Wellness Survey </a:t>
            </a:r>
          </a:p>
        </p:txBody>
      </p:sp>
      <p:sp>
        <p:nvSpPr>
          <p:cNvPr id="67" name="Shape 67"/>
          <p:cNvSpPr txBox="1"/>
          <p:nvPr>
            <p:ph idx="1" type="subTitle"/>
          </p:nvPr>
        </p:nvSpPr>
        <p:spPr>
          <a:xfrm>
            <a:off x="1573500" y="2728650"/>
            <a:ext cx="5997000" cy="792600"/>
          </a:xfrm>
          <a:prstGeom prst="rect">
            <a:avLst/>
          </a:prstGeom>
        </p:spPr>
        <p:txBody>
          <a:bodyPr anchorCtr="0" anchor="t" bIns="91425" lIns="91425" rIns="91425" tIns="91425">
            <a:noAutofit/>
          </a:bodyPr>
          <a:lstStyle/>
          <a:p>
            <a:pPr lvl="0" rtl="0">
              <a:spcBef>
                <a:spcPts val="0"/>
              </a:spcBef>
              <a:buNone/>
            </a:pPr>
            <a:r>
              <a:rPr lang="en" sz="2100"/>
              <a:t>Student Attitudes on Wellness Services</a:t>
            </a:r>
          </a:p>
          <a:p>
            <a:pPr lvl="0">
              <a:spcBef>
                <a:spcPts val="0"/>
              </a:spcBef>
              <a:buNone/>
            </a:pPr>
            <a:r>
              <a:rPr lang="en" sz="1200"/>
              <a:t>Isabel Lamb and Sally Matlock</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x="0" y="0"/>
          <a:ext cx="0" cy="0"/>
          <a:chOff x="0" y="0"/>
          <a:chExt cx="0" cy="0"/>
        </a:xfrm>
      </p:grpSpPr>
      <p:sp>
        <p:nvSpPr>
          <p:cNvPr id="72" name="Shape 72"/>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Definition of Wellness Center </a:t>
            </a:r>
          </a:p>
        </p:txBody>
      </p:sp>
      <p:sp>
        <p:nvSpPr>
          <p:cNvPr id="73" name="Shape 73"/>
          <p:cNvSpPr txBox="1"/>
          <p:nvPr>
            <p:ph idx="1" type="body"/>
          </p:nvPr>
        </p:nvSpPr>
        <p:spPr>
          <a:xfrm>
            <a:off x="311700" y="1593650"/>
            <a:ext cx="8520600" cy="3302700"/>
          </a:xfrm>
          <a:prstGeom prst="rect">
            <a:avLst/>
          </a:prstGeom>
        </p:spPr>
        <p:txBody>
          <a:bodyPr anchorCtr="0" anchor="t" bIns="91425" lIns="91425" rIns="91425" tIns="91425">
            <a:noAutofit/>
          </a:bodyPr>
          <a:lstStyle/>
          <a:p>
            <a:pPr lvl="0" rtl="0">
              <a:lnSpc>
                <a:spcPct val="200000"/>
              </a:lnSpc>
              <a:spcBef>
                <a:spcPts val="0"/>
              </a:spcBef>
              <a:spcAft>
                <a:spcPts val="0"/>
              </a:spcAft>
              <a:buNone/>
            </a:pPr>
            <a:r>
              <a:rPr lang="en" sz="2400"/>
              <a:t>The Wellness Center is defined as all health, counseling and psychiatric, and nutrition services, and all related programs that are offered by Wellness Center staff.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What is the purpose of our survey? </a:t>
            </a:r>
          </a:p>
        </p:txBody>
      </p:sp>
      <p:sp>
        <p:nvSpPr>
          <p:cNvPr id="79" name="Shape 79"/>
          <p:cNvSpPr txBox="1"/>
          <p:nvPr>
            <p:ph idx="1" type="body"/>
          </p:nvPr>
        </p:nvSpPr>
        <p:spPr>
          <a:xfrm>
            <a:off x="311700" y="1266325"/>
            <a:ext cx="8520600" cy="3302700"/>
          </a:xfrm>
          <a:prstGeom prst="rect">
            <a:avLst/>
          </a:prstGeom>
        </p:spPr>
        <p:txBody>
          <a:bodyPr anchorCtr="0" anchor="t" bIns="91425" lIns="91425" rIns="91425" tIns="91425">
            <a:noAutofit/>
          </a:bodyPr>
          <a:lstStyle/>
          <a:p>
            <a:pPr lvl="0">
              <a:spcBef>
                <a:spcPts val="0"/>
              </a:spcBef>
              <a:buNone/>
            </a:pPr>
            <a:r>
              <a:rPr lang="en" sz="2400"/>
              <a:t>Our survey wanted to examine: </a:t>
            </a:r>
          </a:p>
          <a:p>
            <a:pPr indent="-381000" lvl="0" marL="457200" rtl="0">
              <a:spcBef>
                <a:spcPts val="0"/>
              </a:spcBef>
              <a:buSzPct val="100000"/>
              <a:buAutoNum type="arabicPeriod"/>
            </a:pPr>
            <a:r>
              <a:rPr lang="en" sz="2400"/>
              <a:t>Which services of the Wellness Center are used by Dickinson students</a:t>
            </a:r>
          </a:p>
          <a:p>
            <a:pPr indent="-381000" lvl="0" marL="457200" rtl="0">
              <a:spcBef>
                <a:spcPts val="0"/>
              </a:spcBef>
              <a:buSzPct val="100000"/>
              <a:buAutoNum type="arabicPeriod"/>
            </a:pPr>
            <a:r>
              <a:rPr lang="en" sz="2400"/>
              <a:t>How satisfied they are with the services </a:t>
            </a:r>
          </a:p>
          <a:p>
            <a:pPr indent="-381000" lvl="0" marL="457200">
              <a:spcBef>
                <a:spcPts val="0"/>
              </a:spcBef>
              <a:buSzPct val="100000"/>
              <a:buAutoNum type="arabicPeriod"/>
            </a:pPr>
            <a:r>
              <a:rPr lang="en" sz="2400"/>
              <a:t>How the Wellness Center could </a:t>
            </a:r>
            <a:r>
              <a:rPr i="1" lang="en" sz="2400"/>
              <a:t>better</a:t>
            </a:r>
            <a:r>
              <a:rPr lang="en" sz="2400"/>
              <a:t> serve the Dickinson community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Sample Questions </a:t>
            </a:r>
          </a:p>
        </p:txBody>
      </p:sp>
      <p:sp>
        <p:nvSpPr>
          <p:cNvPr id="85" name="Shape 85"/>
          <p:cNvSpPr txBox="1"/>
          <p:nvPr>
            <p:ph idx="1" type="body"/>
          </p:nvPr>
        </p:nvSpPr>
        <p:spPr>
          <a:xfrm>
            <a:off x="311700" y="1266325"/>
            <a:ext cx="8520600" cy="3302700"/>
          </a:xfrm>
          <a:prstGeom prst="rect">
            <a:avLst/>
          </a:prstGeom>
        </p:spPr>
        <p:txBody>
          <a:bodyPr anchorCtr="0" anchor="t" bIns="91425" lIns="91425" rIns="91425" tIns="91425">
            <a:noAutofit/>
          </a:bodyPr>
          <a:lstStyle/>
          <a:p>
            <a:pPr lvl="0" rtl="0">
              <a:lnSpc>
                <a:spcPct val="150000"/>
              </a:lnSpc>
              <a:spcBef>
                <a:spcPts val="0"/>
              </a:spcBef>
              <a:spcAft>
                <a:spcPts val="0"/>
              </a:spcAft>
              <a:buNone/>
            </a:pPr>
            <a:r>
              <a:rPr lang="en" sz="1600">
                <a:solidFill>
                  <a:srgbClr val="000000"/>
                </a:solidFill>
              </a:rPr>
              <a:t>How do you envision the role of the Wellness Center on a college campus?</a:t>
            </a:r>
          </a:p>
          <a:p>
            <a:pPr lvl="0" rtl="0">
              <a:lnSpc>
                <a:spcPct val="150000"/>
              </a:lnSpc>
              <a:spcBef>
                <a:spcPts val="0"/>
              </a:spcBef>
              <a:spcAft>
                <a:spcPts val="0"/>
              </a:spcAft>
              <a:buNone/>
            </a:pPr>
            <a:r>
              <a:rPr lang="en" sz="1600">
                <a:solidFill>
                  <a:srgbClr val="000000"/>
                </a:solidFill>
              </a:rPr>
              <a:t>Have you ever been required to attend a Wellness Center service? Please check all that apply.</a:t>
            </a:r>
          </a:p>
          <a:p>
            <a:pPr lvl="0" rtl="0">
              <a:lnSpc>
                <a:spcPct val="150000"/>
              </a:lnSpc>
              <a:spcBef>
                <a:spcPts val="0"/>
              </a:spcBef>
              <a:spcAft>
                <a:spcPts val="0"/>
              </a:spcAft>
              <a:buNone/>
            </a:pPr>
            <a:r>
              <a:rPr lang="en" sz="1600">
                <a:solidFill>
                  <a:srgbClr val="000000"/>
                </a:solidFill>
              </a:rPr>
              <a:t>How often do you utilize wellness center services?</a:t>
            </a:r>
          </a:p>
          <a:p>
            <a:pPr lvl="0" rtl="0">
              <a:lnSpc>
                <a:spcPct val="150000"/>
              </a:lnSpc>
              <a:spcBef>
                <a:spcPts val="0"/>
              </a:spcBef>
              <a:spcAft>
                <a:spcPts val="0"/>
              </a:spcAft>
              <a:buNone/>
            </a:pPr>
            <a:r>
              <a:rPr lang="en" sz="1600">
                <a:solidFill>
                  <a:srgbClr val="000000"/>
                </a:solidFill>
              </a:rPr>
              <a:t>On a scale of 1 to 10, how satisfied were you with the health services you received? (1 as least satisfied, 10 as most satisfied)</a:t>
            </a:r>
          </a:p>
          <a:p>
            <a:pPr lvl="0" rtl="0">
              <a:lnSpc>
                <a:spcPct val="150000"/>
              </a:lnSpc>
              <a:spcBef>
                <a:spcPts val="0"/>
              </a:spcBef>
              <a:spcAft>
                <a:spcPts val="0"/>
              </a:spcAft>
              <a:buNone/>
            </a:pPr>
            <a:r>
              <a:rPr lang="en" sz="1600">
                <a:solidFill>
                  <a:srgbClr val="000000"/>
                </a:solidFill>
              </a:rPr>
              <a:t>When scheduling an appointment for health services, do you feel that you are seen in an appropriate amount of time?</a:t>
            </a:r>
          </a:p>
          <a:p>
            <a:pPr lvl="0" rtl="0">
              <a:lnSpc>
                <a:spcPct val="150000"/>
              </a:lnSpc>
              <a:spcBef>
                <a:spcPts val="0"/>
              </a:spcBef>
              <a:spcAft>
                <a:spcPts val="0"/>
              </a:spcAft>
              <a:buNone/>
            </a:pPr>
            <a:r>
              <a:rPr lang="en" sz="1600">
                <a:solidFill>
                  <a:srgbClr val="000000"/>
                </a:solidFill>
              </a:rPr>
              <a:t>How long did you have to wait for an appointment?</a:t>
            </a:r>
          </a:p>
          <a:p>
            <a:pPr lvl="0">
              <a:lnSpc>
                <a:spcPct val="150000"/>
              </a:lnSpc>
              <a:spcBef>
                <a:spcPts val="0"/>
              </a:spcBef>
              <a:buNone/>
            </a:pPr>
            <a:r>
              <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0" y="814800"/>
            <a:ext cx="9144000" cy="1098000"/>
          </a:xfrm>
          <a:prstGeom prst="rect">
            <a:avLst/>
          </a:prstGeom>
        </p:spPr>
        <p:txBody>
          <a:bodyPr anchorCtr="0" anchor="ctr" bIns="91425" lIns="91425" rIns="91425" tIns="91425">
            <a:noAutofit/>
          </a:bodyPr>
          <a:lstStyle/>
          <a:p>
            <a:pPr lvl="0">
              <a:spcBef>
                <a:spcPts val="0"/>
              </a:spcBef>
              <a:buNone/>
            </a:pPr>
            <a:r>
              <a:rPr lang="en"/>
              <a:t>Comparison of Actual Student Body and Respondents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txBox="1"/>
          <p:nvPr>
            <p:ph type="title"/>
          </p:nvPr>
        </p:nvSpPr>
        <p:spPr>
          <a:xfrm>
            <a:off x="311700" y="457200"/>
            <a:ext cx="8520600" cy="707400"/>
          </a:xfrm>
          <a:prstGeom prst="rect">
            <a:avLst/>
          </a:prstGeom>
        </p:spPr>
        <p:txBody>
          <a:bodyPr anchorCtr="0" anchor="t" bIns="91425" lIns="91425" rIns="91425" tIns="91425">
            <a:noAutofit/>
          </a:bodyPr>
          <a:lstStyle/>
          <a:p>
            <a:pPr lvl="0">
              <a:spcBef>
                <a:spcPts val="0"/>
              </a:spcBef>
              <a:buNone/>
            </a:pPr>
            <a:r>
              <a:rPr lang="en"/>
              <a:t>Makeup of Student Body (Class Year) </a:t>
            </a:r>
          </a:p>
        </p:txBody>
      </p:sp>
      <p:pic>
        <p:nvPicPr>
          <p:cNvPr id="96" name="Shape 96"/>
          <p:cNvPicPr preferRelativeResize="0"/>
          <p:nvPr/>
        </p:nvPicPr>
        <p:blipFill rotWithShape="1">
          <a:blip r:embed="rId3">
            <a:alphaModFix/>
          </a:blip>
          <a:srcRect b="0" l="20323" r="14703" t="9714"/>
          <a:stretch/>
        </p:blipFill>
        <p:spPr>
          <a:xfrm>
            <a:off x="549050" y="1649900"/>
            <a:ext cx="3348975" cy="3043825"/>
          </a:xfrm>
          <a:prstGeom prst="rect">
            <a:avLst/>
          </a:prstGeom>
          <a:noFill/>
          <a:ln>
            <a:noFill/>
          </a:ln>
        </p:spPr>
      </p:pic>
      <p:sp>
        <p:nvSpPr>
          <p:cNvPr id="97" name="Shape 97"/>
          <p:cNvSpPr txBox="1"/>
          <p:nvPr/>
        </p:nvSpPr>
        <p:spPr>
          <a:xfrm>
            <a:off x="1137986" y="1209100"/>
            <a:ext cx="2171100" cy="396300"/>
          </a:xfrm>
          <a:prstGeom prst="rect">
            <a:avLst/>
          </a:prstGeom>
          <a:noFill/>
          <a:ln>
            <a:noFill/>
          </a:ln>
        </p:spPr>
        <p:txBody>
          <a:bodyPr anchorCtr="0" anchor="t" bIns="91425" lIns="91425" rIns="91425" tIns="91425">
            <a:noAutofit/>
          </a:bodyPr>
          <a:lstStyle/>
          <a:p>
            <a:pPr lvl="0">
              <a:spcBef>
                <a:spcPts val="0"/>
              </a:spcBef>
              <a:buNone/>
            </a:pPr>
            <a:r>
              <a:rPr b="1" lang="en">
                <a:solidFill>
                  <a:schemeClr val="dk2"/>
                </a:solidFill>
                <a:latin typeface="PT Sans Narrow"/>
                <a:ea typeface="PT Sans Narrow"/>
                <a:cs typeface="PT Sans Narrow"/>
                <a:sym typeface="PT Sans Narrow"/>
              </a:rPr>
              <a:t>Actual Class Year Percentages </a:t>
            </a:r>
          </a:p>
        </p:txBody>
      </p:sp>
      <p:pic>
        <p:nvPicPr>
          <p:cNvPr id="98" name="Shape 98"/>
          <p:cNvPicPr preferRelativeResize="0"/>
          <p:nvPr/>
        </p:nvPicPr>
        <p:blipFill rotWithShape="1">
          <a:blip r:embed="rId4">
            <a:alphaModFix/>
          </a:blip>
          <a:srcRect b="0" l="19328" r="16924" t="10714"/>
          <a:stretch/>
        </p:blipFill>
        <p:spPr>
          <a:xfrm>
            <a:off x="5009187" y="1648050"/>
            <a:ext cx="3487125" cy="3047524"/>
          </a:xfrm>
          <a:prstGeom prst="rect">
            <a:avLst/>
          </a:prstGeom>
          <a:noFill/>
          <a:ln>
            <a:noFill/>
          </a:ln>
        </p:spPr>
      </p:pic>
      <p:sp>
        <p:nvSpPr>
          <p:cNvPr id="99" name="Shape 99"/>
          <p:cNvSpPr txBox="1"/>
          <p:nvPr/>
        </p:nvSpPr>
        <p:spPr>
          <a:xfrm>
            <a:off x="5675150" y="1152425"/>
            <a:ext cx="2155200" cy="412200"/>
          </a:xfrm>
          <a:prstGeom prst="rect">
            <a:avLst/>
          </a:prstGeom>
          <a:noFill/>
          <a:ln>
            <a:noFill/>
          </a:ln>
        </p:spPr>
        <p:txBody>
          <a:bodyPr anchorCtr="0" anchor="t" bIns="91425" lIns="91425" rIns="91425" tIns="91425">
            <a:noAutofit/>
          </a:bodyPr>
          <a:lstStyle/>
          <a:p>
            <a:pPr lvl="0" rtl="0">
              <a:spcBef>
                <a:spcPts val="0"/>
              </a:spcBef>
              <a:buNone/>
            </a:pPr>
            <a:r>
              <a:rPr b="1" lang="en">
                <a:solidFill>
                  <a:schemeClr val="dk2"/>
                </a:solidFill>
                <a:latin typeface="PT Sans Narrow"/>
                <a:ea typeface="PT Sans Narrow"/>
                <a:cs typeface="PT Sans Narrow"/>
                <a:sym typeface="PT Sans Narrow"/>
              </a:rPr>
              <a:t>Survey Respondents Class Year</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x="0" y="0"/>
          <a:ext cx="0" cy="0"/>
          <a:chOff x="0" y="0"/>
          <a:chExt cx="0" cy="0"/>
        </a:xfrm>
      </p:grpSpPr>
      <p:sp>
        <p:nvSpPr>
          <p:cNvPr id="104" name="Shape 104"/>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Makeup of Student Body (Gender)</a:t>
            </a:r>
          </a:p>
        </p:txBody>
      </p:sp>
      <p:pic>
        <p:nvPicPr>
          <p:cNvPr id="105" name="Shape 105"/>
          <p:cNvPicPr preferRelativeResize="0"/>
          <p:nvPr/>
        </p:nvPicPr>
        <p:blipFill rotWithShape="1">
          <a:blip r:embed="rId3">
            <a:alphaModFix/>
          </a:blip>
          <a:srcRect b="0" l="17126" r="9683" t="0"/>
          <a:stretch/>
        </p:blipFill>
        <p:spPr>
          <a:xfrm>
            <a:off x="772474" y="1423250"/>
            <a:ext cx="3014993" cy="3302700"/>
          </a:xfrm>
          <a:prstGeom prst="rect">
            <a:avLst/>
          </a:prstGeom>
          <a:noFill/>
          <a:ln>
            <a:noFill/>
          </a:ln>
        </p:spPr>
      </p:pic>
      <p:sp>
        <p:nvSpPr>
          <p:cNvPr id="106" name="Shape 106"/>
          <p:cNvSpPr txBox="1"/>
          <p:nvPr/>
        </p:nvSpPr>
        <p:spPr>
          <a:xfrm>
            <a:off x="1522462" y="1152425"/>
            <a:ext cx="1515000" cy="484200"/>
          </a:xfrm>
          <a:prstGeom prst="rect">
            <a:avLst/>
          </a:prstGeom>
          <a:noFill/>
          <a:ln>
            <a:noFill/>
          </a:ln>
        </p:spPr>
        <p:txBody>
          <a:bodyPr anchorCtr="0" anchor="t" bIns="91425" lIns="91425" rIns="91425" tIns="91425">
            <a:noAutofit/>
          </a:bodyPr>
          <a:lstStyle/>
          <a:p>
            <a:pPr lvl="0">
              <a:spcBef>
                <a:spcPts val="0"/>
              </a:spcBef>
              <a:buNone/>
            </a:pPr>
            <a:r>
              <a:rPr b="1" lang="en">
                <a:solidFill>
                  <a:schemeClr val="dk2"/>
                </a:solidFill>
                <a:latin typeface="PT Sans Narrow"/>
                <a:ea typeface="PT Sans Narrow"/>
                <a:cs typeface="PT Sans Narrow"/>
                <a:sym typeface="PT Sans Narrow"/>
              </a:rPr>
              <a:t>Actual Gender Ratio</a:t>
            </a:r>
          </a:p>
        </p:txBody>
      </p:sp>
      <p:pic>
        <p:nvPicPr>
          <p:cNvPr id="107" name="Shape 107"/>
          <p:cNvPicPr preferRelativeResize="0"/>
          <p:nvPr/>
        </p:nvPicPr>
        <p:blipFill rotWithShape="1">
          <a:blip r:embed="rId4">
            <a:alphaModFix/>
          </a:blip>
          <a:srcRect b="0" l="22236" r="15422" t="2629"/>
          <a:stretch/>
        </p:blipFill>
        <p:spPr>
          <a:xfrm>
            <a:off x="5140474" y="1423250"/>
            <a:ext cx="2845025" cy="3516049"/>
          </a:xfrm>
          <a:prstGeom prst="rect">
            <a:avLst/>
          </a:prstGeom>
          <a:noFill/>
          <a:ln>
            <a:noFill/>
          </a:ln>
        </p:spPr>
      </p:pic>
      <p:sp>
        <p:nvSpPr>
          <p:cNvPr id="108" name="Shape 108"/>
          <p:cNvSpPr txBox="1"/>
          <p:nvPr/>
        </p:nvSpPr>
        <p:spPr>
          <a:xfrm>
            <a:off x="5766187" y="1028450"/>
            <a:ext cx="1593600" cy="394800"/>
          </a:xfrm>
          <a:prstGeom prst="rect">
            <a:avLst/>
          </a:prstGeom>
          <a:noFill/>
          <a:ln>
            <a:noFill/>
          </a:ln>
        </p:spPr>
        <p:txBody>
          <a:bodyPr anchorCtr="0" anchor="t" bIns="91425" lIns="91425" rIns="91425" tIns="91425">
            <a:noAutofit/>
          </a:bodyPr>
          <a:lstStyle/>
          <a:p>
            <a:pPr lvl="0" rtl="0">
              <a:spcBef>
                <a:spcPts val="0"/>
              </a:spcBef>
              <a:buNone/>
            </a:pPr>
            <a:r>
              <a:rPr b="1" lang="en">
                <a:solidFill>
                  <a:schemeClr val="dk2"/>
                </a:solidFill>
                <a:latin typeface="PT Sans Narrow"/>
                <a:ea typeface="PT Sans Narrow"/>
                <a:cs typeface="PT Sans Narrow"/>
                <a:sym typeface="PT Sans Narrow"/>
              </a:rPr>
              <a:t>Survey Gender Ratio</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 name="Shape 112"/>
        <p:cNvGrpSpPr/>
        <p:nvPr/>
      </p:nvGrpSpPr>
      <p:grpSpPr>
        <a:xfrm>
          <a:off x="0" y="0"/>
          <a:ext cx="0" cy="0"/>
          <a:chOff x="0" y="0"/>
          <a:chExt cx="0" cy="0"/>
        </a:xfrm>
      </p:grpSpPr>
      <p:sp>
        <p:nvSpPr>
          <p:cNvPr id="113" name="Shape 113"/>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Visiting the Wellness Center</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 name="Shape 117"/>
        <p:cNvGrpSpPr/>
        <p:nvPr/>
      </p:nvGrpSpPr>
      <p:grpSpPr>
        <a:xfrm>
          <a:off x="0" y="0"/>
          <a:ext cx="0" cy="0"/>
          <a:chOff x="0" y="0"/>
          <a:chExt cx="0" cy="0"/>
        </a:xfrm>
      </p:grpSpPr>
      <p:sp>
        <p:nvSpPr>
          <p:cNvPr id="118" name="Shape 118"/>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Have You Ever Visited the Wellness Center?</a:t>
            </a:r>
          </a:p>
        </p:txBody>
      </p:sp>
      <p:pic>
        <p:nvPicPr>
          <p:cNvPr id="119" name="Shape 119"/>
          <p:cNvPicPr preferRelativeResize="0"/>
          <p:nvPr/>
        </p:nvPicPr>
        <p:blipFill rotWithShape="1">
          <a:blip r:embed="rId3">
            <a:alphaModFix/>
          </a:blip>
          <a:srcRect b="2391" l="19565" r="19784" t="0"/>
          <a:stretch/>
        </p:blipFill>
        <p:spPr>
          <a:xfrm>
            <a:off x="2775862" y="1152425"/>
            <a:ext cx="3592274" cy="3863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 name="Shape 123"/>
        <p:cNvGrpSpPr/>
        <p:nvPr/>
      </p:nvGrpSpPr>
      <p:grpSpPr>
        <a:xfrm>
          <a:off x="0" y="0"/>
          <a:ext cx="0" cy="0"/>
          <a:chOff x="0" y="0"/>
          <a:chExt cx="0" cy="0"/>
        </a:xfrm>
      </p:grpSpPr>
      <p:sp>
        <p:nvSpPr>
          <p:cNvPr id="124" name="Shape 124"/>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Class Year and Visiting the Wellness Center</a:t>
            </a:r>
          </a:p>
        </p:txBody>
      </p:sp>
      <p:pic>
        <p:nvPicPr>
          <p:cNvPr id="125" name="Shape 125"/>
          <p:cNvPicPr preferRelativeResize="0"/>
          <p:nvPr/>
        </p:nvPicPr>
        <p:blipFill>
          <a:blip r:embed="rId3">
            <a:alphaModFix/>
          </a:blip>
          <a:stretch>
            <a:fillRect/>
          </a:stretch>
        </p:blipFill>
        <p:spPr>
          <a:xfrm>
            <a:off x="1730599" y="1249525"/>
            <a:ext cx="5682799" cy="3533549"/>
          </a:xfrm>
          <a:prstGeom prst="rect">
            <a:avLst/>
          </a:prstGeom>
          <a:noFill/>
          <a:ln>
            <a:noFill/>
          </a:ln>
        </p:spPr>
      </p:pic>
      <p:sp>
        <p:nvSpPr>
          <p:cNvPr id="126" name="Shape 126"/>
          <p:cNvSpPr txBox="1"/>
          <p:nvPr/>
        </p:nvSpPr>
        <p:spPr>
          <a:xfrm>
            <a:off x="7108500" y="4677875"/>
            <a:ext cx="1723800" cy="344100"/>
          </a:xfrm>
          <a:prstGeom prst="rect">
            <a:avLst/>
          </a:prstGeom>
          <a:noFill/>
          <a:ln>
            <a:noFill/>
          </a:ln>
        </p:spPr>
        <p:txBody>
          <a:bodyPr anchorCtr="0" anchor="t" bIns="91425" lIns="91425" rIns="91425" tIns="91425">
            <a:noAutofit/>
          </a:bodyPr>
          <a:lstStyle/>
          <a:p>
            <a:pPr lvl="0">
              <a:spcBef>
                <a:spcPts val="0"/>
              </a:spcBef>
              <a:buNone/>
            </a:pPr>
            <a:r>
              <a:rPr lang="en">
                <a:solidFill>
                  <a:schemeClr val="dk2"/>
                </a:solidFill>
                <a:latin typeface="Open Sans"/>
                <a:ea typeface="Open Sans"/>
                <a:cs typeface="Open Sans"/>
                <a:sym typeface="Open Sans"/>
              </a:rPr>
              <a:t>Chi-square: .487</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x="0" y="0"/>
          <a:ext cx="0" cy="0"/>
          <a:chOff x="0" y="0"/>
          <a:chExt cx="0" cy="0"/>
        </a:xfrm>
      </p:grpSpPr>
      <p:sp>
        <p:nvSpPr>
          <p:cNvPr id="131" name="Shape 131"/>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Gender and Visiting the Wellness Center</a:t>
            </a:r>
          </a:p>
        </p:txBody>
      </p:sp>
      <p:pic>
        <p:nvPicPr>
          <p:cNvPr id="132" name="Shape 132"/>
          <p:cNvPicPr preferRelativeResize="0"/>
          <p:nvPr/>
        </p:nvPicPr>
        <p:blipFill>
          <a:blip r:embed="rId3">
            <a:alphaModFix/>
          </a:blip>
          <a:stretch>
            <a:fillRect/>
          </a:stretch>
        </p:blipFill>
        <p:spPr>
          <a:xfrm>
            <a:off x="1446474" y="1249525"/>
            <a:ext cx="6251049" cy="3618524"/>
          </a:xfrm>
          <a:prstGeom prst="rect">
            <a:avLst/>
          </a:prstGeom>
          <a:noFill/>
          <a:ln>
            <a:noFill/>
          </a:ln>
        </p:spPr>
      </p:pic>
      <p:sp>
        <p:nvSpPr>
          <p:cNvPr id="133" name="Shape 133"/>
          <p:cNvSpPr txBox="1"/>
          <p:nvPr/>
        </p:nvSpPr>
        <p:spPr>
          <a:xfrm>
            <a:off x="6930000" y="4694100"/>
            <a:ext cx="2214000" cy="449400"/>
          </a:xfrm>
          <a:prstGeom prst="rect">
            <a:avLst/>
          </a:prstGeom>
          <a:noFill/>
          <a:ln>
            <a:noFill/>
          </a:ln>
        </p:spPr>
        <p:txBody>
          <a:bodyPr anchorCtr="0" anchor="t" bIns="91425" lIns="91425" rIns="91425" tIns="91425">
            <a:noAutofit/>
          </a:bodyPr>
          <a:lstStyle/>
          <a:p>
            <a:pPr indent="0" lvl="0" marL="0" rtl="0">
              <a:lnSpc>
                <a:spcPct val="200000"/>
              </a:lnSpc>
              <a:spcBef>
                <a:spcPts val="0"/>
              </a:spcBef>
              <a:buNone/>
            </a:pPr>
            <a:r>
              <a:rPr lang="en">
                <a:solidFill>
                  <a:schemeClr val="dk2"/>
                </a:solidFill>
                <a:latin typeface="Open Sans"/>
                <a:ea typeface="Open Sans"/>
                <a:cs typeface="Open Sans"/>
                <a:sym typeface="Open Sans"/>
              </a:rPr>
              <a:t>Chi-square: .027</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7" name="Shape 137"/>
        <p:cNvGrpSpPr/>
        <p:nvPr/>
      </p:nvGrpSpPr>
      <p:grpSpPr>
        <a:xfrm>
          <a:off x="0" y="0"/>
          <a:ext cx="0" cy="0"/>
          <a:chOff x="0" y="0"/>
          <a:chExt cx="0" cy="0"/>
        </a:xfrm>
      </p:grpSpPr>
      <p:sp>
        <p:nvSpPr>
          <p:cNvPr id="138" name="Shape 138"/>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Frequency of </a:t>
            </a:r>
            <a:r>
              <a:rPr lang="en"/>
              <a:t>Visitation</a:t>
            </a:r>
            <a:r>
              <a:rPr lang="en"/>
              <a:t> to Wellness Center</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x="0" y="0"/>
          <a:ext cx="0" cy="0"/>
          <a:chOff x="0" y="0"/>
          <a:chExt cx="0" cy="0"/>
        </a:xfrm>
      </p:grpSpPr>
      <p:sp>
        <p:nvSpPr>
          <p:cNvPr id="143" name="Shape 143"/>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How Often Do You Visit the Wellness Center</a:t>
            </a:r>
          </a:p>
        </p:txBody>
      </p:sp>
      <p:pic>
        <p:nvPicPr>
          <p:cNvPr id="144" name="Shape 144"/>
          <p:cNvPicPr preferRelativeResize="0"/>
          <p:nvPr/>
        </p:nvPicPr>
        <p:blipFill>
          <a:blip r:embed="rId3">
            <a:alphaModFix/>
          </a:blip>
          <a:stretch>
            <a:fillRect/>
          </a:stretch>
        </p:blipFill>
        <p:spPr>
          <a:xfrm>
            <a:off x="1650984" y="1266175"/>
            <a:ext cx="5842039" cy="33026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8" name="Shape 148"/>
        <p:cNvGrpSpPr/>
        <p:nvPr/>
      </p:nvGrpSpPr>
      <p:grpSpPr>
        <a:xfrm>
          <a:off x="0" y="0"/>
          <a:ext cx="0" cy="0"/>
          <a:chOff x="0" y="0"/>
          <a:chExt cx="0" cy="0"/>
        </a:xfrm>
      </p:grpSpPr>
      <p:sp>
        <p:nvSpPr>
          <p:cNvPr id="149" name="Shape 149"/>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Satisfaction with the Wellness Center</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3" name="Shape 153"/>
        <p:cNvGrpSpPr/>
        <p:nvPr/>
      </p:nvGrpSpPr>
      <p:grpSpPr>
        <a:xfrm>
          <a:off x="0" y="0"/>
          <a:ext cx="0" cy="0"/>
          <a:chOff x="0" y="0"/>
          <a:chExt cx="0" cy="0"/>
        </a:xfrm>
      </p:grpSpPr>
      <p:sp>
        <p:nvSpPr>
          <p:cNvPr id="154" name="Shape 154"/>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Overall </a:t>
            </a:r>
            <a:r>
              <a:rPr lang="en"/>
              <a:t>Satisfaction</a:t>
            </a:r>
            <a:r>
              <a:rPr lang="en"/>
              <a:t> </a:t>
            </a:r>
          </a:p>
        </p:txBody>
      </p:sp>
      <p:pic>
        <p:nvPicPr>
          <p:cNvPr id="155" name="Shape 155"/>
          <p:cNvPicPr preferRelativeResize="0"/>
          <p:nvPr/>
        </p:nvPicPr>
        <p:blipFill rotWithShape="1">
          <a:blip r:embed="rId3">
            <a:alphaModFix/>
          </a:blip>
          <a:srcRect b="0" l="21929" r="21345" t="0"/>
          <a:stretch/>
        </p:blipFill>
        <p:spPr>
          <a:xfrm>
            <a:off x="2862300" y="1102675"/>
            <a:ext cx="3255750" cy="3692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9" name="Shape 159"/>
        <p:cNvGrpSpPr/>
        <p:nvPr/>
      </p:nvGrpSpPr>
      <p:grpSpPr>
        <a:xfrm>
          <a:off x="0" y="0"/>
          <a:ext cx="0" cy="0"/>
          <a:chOff x="0" y="0"/>
          <a:chExt cx="0" cy="0"/>
        </a:xfrm>
      </p:grpSpPr>
      <p:sp>
        <p:nvSpPr>
          <p:cNvPr id="160" name="Shape 160"/>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Student Suggestions and Comments</a:t>
            </a:r>
          </a:p>
        </p:txBody>
      </p:sp>
      <p:sp>
        <p:nvSpPr>
          <p:cNvPr id="161" name="Shape 161"/>
          <p:cNvSpPr txBox="1"/>
          <p:nvPr/>
        </p:nvSpPr>
        <p:spPr>
          <a:xfrm>
            <a:off x="385150" y="1226800"/>
            <a:ext cx="7874400" cy="3466500"/>
          </a:xfrm>
          <a:prstGeom prst="rect">
            <a:avLst/>
          </a:prstGeom>
          <a:noFill/>
          <a:ln>
            <a:noFill/>
          </a:ln>
        </p:spPr>
        <p:txBody>
          <a:bodyPr anchorCtr="0" anchor="t" bIns="91425" lIns="91425" rIns="91425" tIns="91425">
            <a:noAutofit/>
          </a:bodyPr>
          <a:lstStyle/>
          <a:p>
            <a:pPr lvl="0">
              <a:spcBef>
                <a:spcPts val="0"/>
              </a:spcBef>
              <a:buNone/>
            </a:pPr>
            <a:r>
              <a:rPr lang="en" sz="2400">
                <a:latin typeface="Open Sans"/>
                <a:ea typeface="Open Sans"/>
                <a:cs typeface="Open Sans"/>
                <a:sym typeface="Open Sans"/>
              </a:rPr>
              <a:t>“Weekend services!”</a:t>
            </a:r>
          </a:p>
          <a:p>
            <a:pPr lvl="0">
              <a:spcBef>
                <a:spcPts val="0"/>
              </a:spcBef>
              <a:buNone/>
            </a:pPr>
            <a:r>
              <a:t/>
            </a:r>
            <a:endParaRPr sz="1800">
              <a:latin typeface="Open Sans"/>
              <a:ea typeface="Open Sans"/>
              <a:cs typeface="Open Sans"/>
              <a:sym typeface="Open Sans"/>
            </a:endParaRPr>
          </a:p>
          <a:p>
            <a:pPr lvl="0">
              <a:spcBef>
                <a:spcPts val="0"/>
              </a:spcBef>
              <a:buNone/>
            </a:pPr>
            <a:r>
              <a:rPr lang="en" sz="1800">
                <a:latin typeface="Open Sans"/>
                <a:ea typeface="Open Sans"/>
                <a:cs typeface="Open Sans"/>
                <a:sym typeface="Open Sans"/>
              </a:rPr>
              <a:t>“On campus dermatology”</a:t>
            </a:r>
          </a:p>
          <a:p>
            <a:pPr lvl="0">
              <a:spcBef>
                <a:spcPts val="0"/>
              </a:spcBef>
              <a:buNone/>
            </a:pPr>
            <a:r>
              <a:t/>
            </a:r>
            <a:endParaRPr sz="1800">
              <a:latin typeface="Open Sans"/>
              <a:ea typeface="Open Sans"/>
              <a:cs typeface="Open Sans"/>
              <a:sym typeface="Open Sans"/>
            </a:endParaRPr>
          </a:p>
          <a:p>
            <a:pPr lvl="0">
              <a:spcBef>
                <a:spcPts val="0"/>
              </a:spcBef>
              <a:buNone/>
            </a:pPr>
            <a:r>
              <a:rPr lang="en" sz="3000">
                <a:latin typeface="Open Sans"/>
                <a:ea typeface="Open Sans"/>
                <a:cs typeface="Open Sans"/>
                <a:sym typeface="Open Sans"/>
              </a:rPr>
              <a:t>“More mental health counselors”</a:t>
            </a:r>
          </a:p>
          <a:p>
            <a:pPr lvl="0">
              <a:spcBef>
                <a:spcPts val="0"/>
              </a:spcBef>
              <a:buNone/>
            </a:pPr>
            <a:r>
              <a:t/>
            </a:r>
            <a:endParaRPr sz="1800">
              <a:latin typeface="Open Sans"/>
              <a:ea typeface="Open Sans"/>
              <a:cs typeface="Open Sans"/>
              <a:sym typeface="Open Sans"/>
            </a:endParaRPr>
          </a:p>
          <a:p>
            <a:pPr lvl="0">
              <a:spcBef>
                <a:spcPts val="0"/>
              </a:spcBef>
              <a:buNone/>
            </a:pPr>
            <a:r>
              <a:rPr lang="en" sz="1800">
                <a:latin typeface="Open Sans"/>
                <a:ea typeface="Open Sans"/>
                <a:cs typeface="Open Sans"/>
                <a:sym typeface="Open Sans"/>
              </a:rPr>
              <a:t>“Better evaluation and funding by the school”</a:t>
            </a:r>
          </a:p>
          <a:p>
            <a:pPr lvl="0">
              <a:spcBef>
                <a:spcPts val="0"/>
              </a:spcBef>
              <a:buNone/>
            </a:pPr>
            <a:r>
              <a:t/>
            </a:r>
            <a:endParaRPr sz="1800">
              <a:latin typeface="Open Sans"/>
              <a:ea typeface="Open Sans"/>
              <a:cs typeface="Open Sans"/>
              <a:sym typeface="Open Sans"/>
            </a:endParaRPr>
          </a:p>
          <a:p>
            <a:pPr lvl="0">
              <a:spcBef>
                <a:spcPts val="0"/>
              </a:spcBef>
              <a:buNone/>
            </a:pPr>
            <a:r>
              <a:rPr lang="en" sz="1800">
                <a:latin typeface="Open Sans"/>
                <a:ea typeface="Open Sans"/>
                <a:cs typeface="Open Sans"/>
                <a:sym typeface="Open Sans"/>
              </a:rPr>
              <a:t>“Walk-in appointments”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5" name="Shape 165"/>
        <p:cNvGrpSpPr/>
        <p:nvPr/>
      </p:nvGrpSpPr>
      <p:grpSpPr>
        <a:xfrm>
          <a:off x="0" y="0"/>
          <a:ext cx="0" cy="0"/>
          <a:chOff x="0" y="0"/>
          <a:chExt cx="0" cy="0"/>
        </a:xfrm>
      </p:grpSpPr>
      <p:sp>
        <p:nvSpPr>
          <p:cNvPr id="166" name="Shape 166"/>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Wait Time for Appointment </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Overall Wait Times</a:t>
            </a:r>
          </a:p>
        </p:txBody>
      </p:sp>
      <p:pic>
        <p:nvPicPr>
          <p:cNvPr descr="Screen Shot 2017-05-12 at 11.18.31 AM.png" id="172" name="Shape 172"/>
          <p:cNvPicPr preferRelativeResize="0"/>
          <p:nvPr/>
        </p:nvPicPr>
        <p:blipFill>
          <a:blip r:embed="rId3">
            <a:alphaModFix/>
          </a:blip>
          <a:stretch>
            <a:fillRect/>
          </a:stretch>
        </p:blipFill>
        <p:spPr>
          <a:xfrm>
            <a:off x="1753900" y="1152425"/>
            <a:ext cx="5534817" cy="36862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6" name="Shape 176"/>
        <p:cNvGrpSpPr/>
        <p:nvPr/>
      </p:nvGrpSpPr>
      <p:grpSpPr>
        <a:xfrm>
          <a:off x="0" y="0"/>
          <a:ext cx="0" cy="0"/>
          <a:chOff x="0" y="0"/>
          <a:chExt cx="0" cy="0"/>
        </a:xfrm>
      </p:grpSpPr>
      <p:sp>
        <p:nvSpPr>
          <p:cNvPr id="177" name="Shape 177"/>
          <p:cNvSpPr txBox="1"/>
          <p:nvPr>
            <p:ph type="title"/>
          </p:nvPr>
        </p:nvSpPr>
        <p:spPr>
          <a:xfrm>
            <a:off x="0" y="814800"/>
            <a:ext cx="9144000" cy="942000"/>
          </a:xfrm>
          <a:prstGeom prst="rect">
            <a:avLst/>
          </a:prstGeom>
        </p:spPr>
        <p:txBody>
          <a:bodyPr anchorCtr="0" anchor="ctr" bIns="91425" lIns="91425" rIns="91425" tIns="91425">
            <a:noAutofit/>
          </a:bodyPr>
          <a:lstStyle/>
          <a:p>
            <a:pPr lvl="0">
              <a:spcBef>
                <a:spcPts val="0"/>
              </a:spcBef>
              <a:buNone/>
            </a:pPr>
            <a:r>
              <a:rPr lang="en"/>
              <a:t>How Do You Envision the Role of the Wellness Center</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1" name="Shape 181"/>
        <p:cNvGrpSpPr/>
        <p:nvPr/>
      </p:nvGrpSpPr>
      <p:grpSpPr>
        <a:xfrm>
          <a:off x="0" y="0"/>
          <a:ext cx="0" cy="0"/>
          <a:chOff x="0" y="0"/>
          <a:chExt cx="0" cy="0"/>
        </a:xfrm>
      </p:grpSpPr>
      <p:sp>
        <p:nvSpPr>
          <p:cNvPr id="182" name="Shape 182"/>
          <p:cNvSpPr txBox="1"/>
          <p:nvPr>
            <p:ph type="title"/>
          </p:nvPr>
        </p:nvSpPr>
        <p:spPr>
          <a:xfrm>
            <a:off x="148050" y="141100"/>
            <a:ext cx="8520600" cy="707400"/>
          </a:xfrm>
          <a:prstGeom prst="rect">
            <a:avLst/>
          </a:prstGeom>
        </p:spPr>
        <p:txBody>
          <a:bodyPr anchorCtr="0" anchor="t" bIns="91425" lIns="91425" rIns="91425" tIns="91425">
            <a:noAutofit/>
          </a:bodyPr>
          <a:lstStyle/>
          <a:p>
            <a:pPr lvl="0">
              <a:spcBef>
                <a:spcPts val="0"/>
              </a:spcBef>
              <a:buNone/>
            </a:pPr>
            <a:r>
              <a:rPr lang="en"/>
              <a:t>Envisioning the Wellness Center</a:t>
            </a:r>
          </a:p>
        </p:txBody>
      </p:sp>
      <p:pic>
        <p:nvPicPr>
          <p:cNvPr id="183" name="Shape 183"/>
          <p:cNvPicPr preferRelativeResize="0"/>
          <p:nvPr/>
        </p:nvPicPr>
        <p:blipFill>
          <a:blip r:embed="rId3">
            <a:alphaModFix/>
          </a:blip>
          <a:stretch>
            <a:fillRect/>
          </a:stretch>
        </p:blipFill>
        <p:spPr>
          <a:xfrm>
            <a:off x="409150" y="848500"/>
            <a:ext cx="5384925" cy="4295000"/>
          </a:xfrm>
          <a:prstGeom prst="rect">
            <a:avLst/>
          </a:prstGeom>
          <a:noFill/>
          <a:ln>
            <a:noFill/>
          </a:ln>
        </p:spPr>
      </p:pic>
      <p:sp>
        <p:nvSpPr>
          <p:cNvPr id="184" name="Shape 184"/>
          <p:cNvSpPr txBox="1"/>
          <p:nvPr/>
        </p:nvSpPr>
        <p:spPr>
          <a:xfrm>
            <a:off x="5961775" y="1800225"/>
            <a:ext cx="2925000" cy="2045700"/>
          </a:xfrm>
          <a:prstGeom prst="rect">
            <a:avLst/>
          </a:prstGeom>
          <a:noFill/>
          <a:ln>
            <a:noFill/>
          </a:ln>
        </p:spPr>
        <p:txBody>
          <a:bodyPr anchorCtr="0" anchor="t" bIns="91425" lIns="91425" rIns="91425" tIns="91425">
            <a:noAutofit/>
          </a:bodyPr>
          <a:lstStyle/>
          <a:p>
            <a:pPr lvl="0">
              <a:spcBef>
                <a:spcPts val="0"/>
              </a:spcBef>
              <a:buNone/>
            </a:pPr>
            <a:r>
              <a:rPr lang="en">
                <a:latin typeface="Open Sans"/>
                <a:ea typeface="Open Sans"/>
                <a:cs typeface="Open Sans"/>
                <a:sym typeface="Open Sans"/>
              </a:rPr>
              <a:t>* For the purpose of this question, we defined, </a:t>
            </a:r>
            <a:r>
              <a:rPr b="1" lang="en">
                <a:latin typeface="Open Sans"/>
                <a:ea typeface="Open Sans"/>
                <a:cs typeface="Open Sans"/>
                <a:sym typeface="Open Sans"/>
              </a:rPr>
              <a:t>“primary care provider”</a:t>
            </a:r>
            <a:r>
              <a:rPr lang="en">
                <a:latin typeface="Open Sans"/>
                <a:ea typeface="Open Sans"/>
                <a:cs typeface="Open Sans"/>
                <a:sym typeface="Open Sans"/>
              </a:rPr>
              <a:t> as, “similar to a doctor’s office: open 9am-5pm, Monday-Friday, where an appointment is required.” </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x="0" y="0"/>
          <a:ext cx="0" cy="0"/>
          <a:chOff x="0" y="0"/>
          <a:chExt cx="0" cy="0"/>
        </a:xfrm>
      </p:grpSpPr>
      <p:sp>
        <p:nvSpPr>
          <p:cNvPr id="189" name="Shape 189"/>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Methodology</a:t>
            </a:r>
          </a:p>
        </p:txBody>
      </p:sp>
      <p:sp>
        <p:nvSpPr>
          <p:cNvPr id="190" name="Shape 190"/>
          <p:cNvSpPr txBox="1"/>
          <p:nvPr>
            <p:ph idx="1" type="body"/>
          </p:nvPr>
        </p:nvSpPr>
        <p:spPr>
          <a:xfrm>
            <a:off x="311700" y="1235100"/>
            <a:ext cx="3999900" cy="3302700"/>
          </a:xfrm>
          <a:prstGeom prst="rect">
            <a:avLst/>
          </a:prstGeom>
        </p:spPr>
        <p:txBody>
          <a:bodyPr anchorCtr="0" anchor="t" bIns="91425" lIns="91425" rIns="91425" tIns="91425">
            <a:noAutofit/>
          </a:bodyPr>
          <a:lstStyle/>
          <a:p>
            <a:pPr lvl="0">
              <a:spcBef>
                <a:spcPts val="0"/>
              </a:spcBef>
              <a:buNone/>
            </a:pPr>
            <a:r>
              <a:rPr b="1" lang="en" sz="1800"/>
              <a:t>Number of Respondents</a:t>
            </a:r>
            <a:r>
              <a:rPr lang="en" sz="1800"/>
              <a:t>: 122</a:t>
            </a:r>
          </a:p>
          <a:p>
            <a:pPr lvl="0">
              <a:spcBef>
                <a:spcPts val="0"/>
              </a:spcBef>
              <a:buNone/>
            </a:pPr>
            <a:r>
              <a:rPr b="1" lang="en" sz="1800"/>
              <a:t>The margin of error</a:t>
            </a:r>
            <a:r>
              <a:rPr lang="en" sz="1800"/>
              <a:t>: 8.7</a:t>
            </a:r>
          </a:p>
          <a:p>
            <a:pPr lvl="0">
              <a:spcBef>
                <a:spcPts val="0"/>
              </a:spcBef>
              <a:buNone/>
            </a:pPr>
            <a:r>
              <a:rPr b="1" lang="en" sz="1800"/>
              <a:t>The range of dates</a:t>
            </a:r>
            <a:r>
              <a:rPr lang="en" sz="1800"/>
              <a:t>: 3/27 to 4/10 </a:t>
            </a:r>
          </a:p>
          <a:p>
            <a:pPr lvl="0">
              <a:spcBef>
                <a:spcPts val="0"/>
              </a:spcBef>
              <a:buNone/>
            </a:pPr>
            <a:r>
              <a:t/>
            </a:r>
            <a:endParaRPr/>
          </a:p>
        </p:txBody>
      </p:sp>
      <p:sp>
        <p:nvSpPr>
          <p:cNvPr id="191" name="Shape 191"/>
          <p:cNvSpPr txBox="1"/>
          <p:nvPr>
            <p:ph idx="2" type="body"/>
          </p:nvPr>
        </p:nvSpPr>
        <p:spPr>
          <a:xfrm>
            <a:off x="3962825" y="1204050"/>
            <a:ext cx="4869600" cy="3364800"/>
          </a:xfrm>
          <a:prstGeom prst="rect">
            <a:avLst/>
          </a:prstGeom>
        </p:spPr>
        <p:txBody>
          <a:bodyPr anchorCtr="0" anchor="t" bIns="91425" lIns="91425" rIns="91425" tIns="91425">
            <a:noAutofit/>
          </a:bodyPr>
          <a:lstStyle/>
          <a:p>
            <a:pPr lvl="0">
              <a:spcBef>
                <a:spcPts val="0"/>
              </a:spcBef>
              <a:buNone/>
            </a:pPr>
            <a:r>
              <a:rPr b="1" lang="en" sz="1800"/>
              <a:t>Information on the methodology</a:t>
            </a:r>
            <a:r>
              <a:rPr lang="en" sz="1800"/>
              <a:t>:</a:t>
            </a:r>
          </a:p>
          <a:p>
            <a:pPr indent="-342900" lvl="0" marL="457200" rtl="0">
              <a:spcBef>
                <a:spcPts val="0"/>
              </a:spcBef>
              <a:buSzPct val="100000"/>
              <a:buChar char="-"/>
            </a:pPr>
            <a:r>
              <a:rPr lang="en" sz="1800"/>
              <a:t>Possible over representation of Greek Life</a:t>
            </a:r>
          </a:p>
          <a:p>
            <a:pPr indent="-342900" lvl="0" marL="457200" rtl="0">
              <a:spcBef>
                <a:spcPts val="0"/>
              </a:spcBef>
              <a:buSzPct val="100000"/>
              <a:buChar char="-"/>
            </a:pPr>
            <a:r>
              <a:rPr lang="en" sz="1800"/>
              <a:t>Reached out via GroupMe, Facebook, Email </a:t>
            </a:r>
          </a:p>
          <a:p>
            <a:pPr indent="-342900" lvl="0" marL="457200" rtl="0">
              <a:spcBef>
                <a:spcPts val="0"/>
              </a:spcBef>
              <a:buSzPct val="100000"/>
              <a:buChar char="-"/>
            </a:pPr>
            <a:r>
              <a:rPr lang="en" sz="1800"/>
              <a:t>81.7% Female </a:t>
            </a:r>
          </a:p>
          <a:p>
            <a:pPr indent="-342900" lvl="0" marL="457200" rtl="0">
              <a:spcBef>
                <a:spcPts val="0"/>
              </a:spcBef>
              <a:buSzPct val="100000"/>
              <a:buChar char="-"/>
            </a:pPr>
            <a:r>
              <a:rPr lang="en" sz="1800"/>
              <a:t>Why online?</a:t>
            </a:r>
          </a:p>
          <a:p>
            <a:pPr lvl="0" rtl="0">
              <a:spcBef>
                <a:spcPts val="0"/>
              </a:spcBef>
              <a:buNone/>
            </a:pPr>
            <a:r>
              <a:t/>
            </a:r>
            <a:endParaRPr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5" name="Shape 195"/>
        <p:cNvGrpSpPr/>
        <p:nvPr/>
      </p:nvGrpSpPr>
      <p:grpSpPr>
        <a:xfrm>
          <a:off x="0" y="0"/>
          <a:ext cx="0" cy="0"/>
          <a:chOff x="0" y="0"/>
          <a:chExt cx="0" cy="0"/>
        </a:xfrm>
      </p:grpSpPr>
      <p:sp>
        <p:nvSpPr>
          <p:cNvPr id="196" name="Shape 196"/>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Work Cited</a:t>
            </a:r>
          </a:p>
        </p:txBody>
      </p:sp>
      <p:sp>
        <p:nvSpPr>
          <p:cNvPr id="197" name="Shape 197"/>
          <p:cNvSpPr txBox="1"/>
          <p:nvPr>
            <p:ph idx="1" type="body"/>
          </p:nvPr>
        </p:nvSpPr>
        <p:spPr>
          <a:xfrm>
            <a:off x="311700" y="1266175"/>
            <a:ext cx="5794500" cy="3302700"/>
          </a:xfrm>
          <a:prstGeom prst="rect">
            <a:avLst/>
          </a:prstGeom>
        </p:spPr>
        <p:txBody>
          <a:bodyPr anchorCtr="0" anchor="t" bIns="91425" lIns="91425" rIns="91425" tIns="91425">
            <a:noAutofit/>
          </a:bodyPr>
          <a:lstStyle/>
          <a:p>
            <a:pPr lvl="0" rtl="0">
              <a:lnSpc>
                <a:spcPct val="200000"/>
              </a:lnSpc>
              <a:spcBef>
                <a:spcPts val="0"/>
              </a:spcBef>
              <a:spcAft>
                <a:spcPts val="0"/>
              </a:spcAft>
              <a:buNone/>
            </a:pPr>
            <a:r>
              <a:rPr lang="en" sz="1200">
                <a:solidFill>
                  <a:srgbClr val="000000"/>
                </a:solidFill>
                <a:latin typeface="Times New Roman"/>
                <a:ea typeface="Times New Roman"/>
                <a:cs typeface="Times New Roman"/>
                <a:sym typeface="Times New Roman"/>
              </a:rPr>
              <a:t>Dickinson College, Quick Facts, 2017 dickinson.edu/info/20048/history_of_the_college. </a:t>
            </a:r>
          </a:p>
          <a:p>
            <a:pPr indent="457200" lvl="0" rtl="0">
              <a:lnSpc>
                <a:spcPct val="200000"/>
              </a:lnSpc>
              <a:spcBef>
                <a:spcPts val="0"/>
              </a:spcBef>
              <a:spcAft>
                <a:spcPts val="0"/>
              </a:spcAft>
              <a:buNone/>
            </a:pPr>
            <a:r>
              <a:rPr lang="en" sz="1200">
                <a:solidFill>
                  <a:srgbClr val="000000"/>
                </a:solidFill>
                <a:latin typeface="Times New Roman"/>
                <a:ea typeface="Times New Roman"/>
                <a:cs typeface="Times New Roman"/>
                <a:sym typeface="Times New Roman"/>
              </a:rPr>
              <a:t>Accessed 20 Apr. 2017. </a:t>
            </a: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