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44090129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3475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5898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78953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48329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96033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01860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45329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29895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59019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53734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02298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61058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96696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51427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25"/>
            <a:ext cx="4572000" cy="5143500"/>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dk1"/>
              </a:buClr>
              <a:defRPr>
                <a:solidFill>
                  <a:schemeClr val="dk1"/>
                </a:solidFill>
              </a:defRPr>
            </a:lvl1pPr>
            <a:lvl2pPr lvl="1">
              <a:spcBef>
                <a:spcPts val="0"/>
              </a:spcBef>
              <a:buClr>
                <a:schemeClr val="dk1"/>
              </a:buClr>
              <a:defRPr>
                <a:solidFill>
                  <a:schemeClr val="dk1"/>
                </a:solidFill>
              </a:defRPr>
            </a:lvl2pPr>
            <a:lvl3pPr lvl="2">
              <a:spcBef>
                <a:spcPts val="0"/>
              </a:spcBef>
              <a:buClr>
                <a:schemeClr val="dk1"/>
              </a:buClr>
              <a:defRPr>
                <a:solidFill>
                  <a:schemeClr val="dk1"/>
                </a:solidFill>
              </a:defRPr>
            </a:lvl3pPr>
            <a:lvl4pPr lvl="3">
              <a:spcBef>
                <a:spcPts val="0"/>
              </a:spcBef>
              <a:buClr>
                <a:schemeClr val="dk1"/>
              </a:buClr>
              <a:defRPr>
                <a:solidFill>
                  <a:schemeClr val="dk1"/>
                </a:solidFill>
              </a:defRPr>
            </a:lvl4pPr>
            <a:lvl5pPr lvl="4">
              <a:spcBef>
                <a:spcPts val="0"/>
              </a:spcBef>
              <a:buClr>
                <a:schemeClr val="dk1"/>
              </a:buClr>
              <a:defRPr>
                <a:solidFill>
                  <a:schemeClr val="dk1"/>
                </a:solidFill>
              </a:defRPr>
            </a:lvl5pPr>
            <a:lvl6pPr lvl="5">
              <a:spcBef>
                <a:spcPts val="0"/>
              </a:spcBef>
              <a:buClr>
                <a:schemeClr val="dk1"/>
              </a:buClr>
              <a:defRPr>
                <a:solidFill>
                  <a:schemeClr val="dk1"/>
                </a:solidFill>
              </a:defRPr>
            </a:lvl6pPr>
            <a:lvl7pPr lvl="6">
              <a:spcBef>
                <a:spcPts val="0"/>
              </a:spcBef>
              <a:buClr>
                <a:schemeClr val="dk1"/>
              </a:buClr>
              <a:defRPr>
                <a:solidFill>
                  <a:schemeClr val="dk1"/>
                </a:solidFill>
              </a:defRPr>
            </a:lvl7pPr>
            <a:lvl8pPr lvl="7">
              <a:spcBef>
                <a:spcPts val="0"/>
              </a:spcBef>
              <a:buClr>
                <a:schemeClr val="dk1"/>
              </a:buClr>
              <a:defRPr>
                <a:solidFill>
                  <a:schemeClr val="dk1"/>
                </a:solidFill>
              </a:defRPr>
            </a:lvl8pPr>
            <a:lvl9pPr lvl="8">
              <a:spcBef>
                <a:spcPts val="0"/>
              </a:spcBef>
              <a:buClr>
                <a:schemeClr val="dk1"/>
              </a:buClr>
              <a:defRPr>
                <a:solidFill>
                  <a:schemeClr val="dk1"/>
                </a:solidFill>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lt2"/>
              </a:buClr>
              <a:buSzPct val="100000"/>
              <a:defRPr sz="1800">
                <a:solidFill>
                  <a:schemeClr val="lt2"/>
                </a:solidFill>
              </a:defRPr>
            </a:lvl1pPr>
            <a:lvl2pPr lvl="1">
              <a:lnSpc>
                <a:spcPct val="115000"/>
              </a:lnSpc>
              <a:spcBef>
                <a:spcPts val="0"/>
              </a:spcBef>
              <a:spcAft>
                <a:spcPts val="1600"/>
              </a:spcAft>
              <a:buClr>
                <a:schemeClr val="lt2"/>
              </a:buClr>
              <a:defRPr>
                <a:solidFill>
                  <a:schemeClr val="lt2"/>
                </a:solidFill>
              </a:defRPr>
            </a:lvl2pPr>
            <a:lvl3pPr lvl="2">
              <a:lnSpc>
                <a:spcPct val="115000"/>
              </a:lnSpc>
              <a:spcBef>
                <a:spcPts val="0"/>
              </a:spcBef>
              <a:spcAft>
                <a:spcPts val="1600"/>
              </a:spcAft>
              <a:buClr>
                <a:schemeClr val="lt2"/>
              </a:buClr>
              <a:defRPr>
                <a:solidFill>
                  <a:schemeClr val="lt2"/>
                </a:solidFill>
              </a:defRPr>
            </a:lvl3pPr>
            <a:lvl4pPr lvl="3">
              <a:lnSpc>
                <a:spcPct val="115000"/>
              </a:lnSpc>
              <a:spcBef>
                <a:spcPts val="0"/>
              </a:spcBef>
              <a:spcAft>
                <a:spcPts val="1600"/>
              </a:spcAft>
              <a:buClr>
                <a:schemeClr val="lt2"/>
              </a:buClr>
              <a:defRPr>
                <a:solidFill>
                  <a:schemeClr val="lt2"/>
                </a:solidFill>
              </a:defRPr>
            </a:lvl4pPr>
            <a:lvl5pPr lvl="4">
              <a:lnSpc>
                <a:spcPct val="115000"/>
              </a:lnSpc>
              <a:spcBef>
                <a:spcPts val="0"/>
              </a:spcBef>
              <a:spcAft>
                <a:spcPts val="1600"/>
              </a:spcAft>
              <a:buClr>
                <a:schemeClr val="lt2"/>
              </a:buClr>
              <a:defRPr>
                <a:solidFill>
                  <a:schemeClr val="lt2"/>
                </a:solidFill>
              </a:defRPr>
            </a:lvl5pPr>
            <a:lvl6pPr lvl="5">
              <a:lnSpc>
                <a:spcPct val="115000"/>
              </a:lnSpc>
              <a:spcBef>
                <a:spcPts val="0"/>
              </a:spcBef>
              <a:spcAft>
                <a:spcPts val="1600"/>
              </a:spcAft>
              <a:buClr>
                <a:schemeClr val="lt2"/>
              </a:buClr>
              <a:defRPr>
                <a:solidFill>
                  <a:schemeClr val="lt2"/>
                </a:solidFill>
              </a:defRPr>
            </a:lvl6pPr>
            <a:lvl7pPr lvl="6">
              <a:lnSpc>
                <a:spcPct val="115000"/>
              </a:lnSpc>
              <a:spcBef>
                <a:spcPts val="0"/>
              </a:spcBef>
              <a:spcAft>
                <a:spcPts val="1600"/>
              </a:spcAft>
              <a:buClr>
                <a:schemeClr val="lt2"/>
              </a:buClr>
              <a:defRPr>
                <a:solidFill>
                  <a:schemeClr val="lt2"/>
                </a:solidFill>
              </a:defRPr>
            </a:lvl7pPr>
            <a:lvl8pPr lvl="7">
              <a:lnSpc>
                <a:spcPct val="115000"/>
              </a:lnSpc>
              <a:spcBef>
                <a:spcPts val="0"/>
              </a:spcBef>
              <a:spcAft>
                <a:spcPts val="1600"/>
              </a:spcAft>
              <a:buClr>
                <a:schemeClr val="lt2"/>
              </a:buClr>
              <a:defRPr>
                <a:solidFill>
                  <a:schemeClr val="lt2"/>
                </a:solidFill>
              </a:defRPr>
            </a:lvl8pPr>
            <a:lvl9pPr lvl="8">
              <a:lnSpc>
                <a:spcPct val="115000"/>
              </a:lnSpc>
              <a:spcBef>
                <a:spcPts val="0"/>
              </a:spcBef>
              <a:spcAft>
                <a:spcPts val="1600"/>
              </a:spcAft>
              <a:buClr>
                <a:schemeClr val="lt2"/>
              </a:buClr>
              <a:defRPr>
                <a:solidFill>
                  <a:schemeClr val="lt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2"/>
                </a:solidFill>
              </a:rPr>
              <a:t>‹#›</a:t>
            </a:fld>
            <a:endParaRPr lang="en" sz="1000">
              <a:solidFill>
                <a:schemeClr val="lt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forms/d/1r0Gw1zbkcMgK8u3s5L1ysjEPWzKZrOPLlKo2G9d7sTQ/edit"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
              <a:t>Dickinson Housing Policies and Procedures</a:t>
            </a:r>
          </a:p>
        </p:txBody>
      </p:sp>
      <p:sp>
        <p:nvSpPr>
          <p:cNvPr id="55" name="Shape 55"/>
          <p:cNvSpPr txBox="1">
            <a:spLocks noGrp="1"/>
          </p:cNvSpPr>
          <p:nvPr>
            <p:ph type="subTitle" idx="1"/>
          </p:nvPr>
        </p:nvSpPr>
        <p:spPr>
          <a:xfrm>
            <a:off x="311700" y="2834125"/>
            <a:ext cx="8520600" cy="792600"/>
          </a:xfrm>
          <a:prstGeom prst="rect">
            <a:avLst/>
          </a:prstGeom>
        </p:spPr>
        <p:txBody>
          <a:bodyPr lIns="91425" tIns="91425" rIns="91425" bIns="91425" anchor="t" anchorCtr="0">
            <a:noAutofit/>
          </a:bodyPr>
          <a:lstStyle/>
          <a:p>
            <a:pPr lvl="0">
              <a:spcBef>
                <a:spcPts val="0"/>
              </a:spcBef>
              <a:buNone/>
            </a:pPr>
            <a:r>
              <a:rPr lang="en"/>
              <a:t>By: Kass Lesher and Kelly O’Hern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Overview</a:t>
            </a:r>
          </a:p>
        </p:txBody>
      </p:sp>
      <p:sp>
        <p:nvSpPr>
          <p:cNvPr id="61" name="Shape 61"/>
          <p:cNvSpPr txBox="1">
            <a:spLocks noGrp="1"/>
          </p:cNvSpPr>
          <p:nvPr>
            <p:ph type="body" idx="1"/>
          </p:nvPr>
        </p:nvSpPr>
        <p:spPr>
          <a:xfrm>
            <a:off x="311700" y="1152475"/>
            <a:ext cx="8520600" cy="3416400"/>
          </a:xfrm>
          <a:prstGeom prst="rect">
            <a:avLst/>
          </a:prstGeom>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457200" lvl="0" indent="-228600" rtl="0">
              <a:spcBef>
                <a:spcPts val="0"/>
              </a:spcBef>
              <a:buChar char="-"/>
            </a:pPr>
            <a:r>
              <a:rPr lang="en"/>
              <a:t>Present sophomores, juniors, and seniors opinions towards Housing on Dickinson College campus </a:t>
            </a:r>
          </a:p>
          <a:p>
            <a:pPr marL="457200" lvl="0" indent="-228600" rtl="0">
              <a:spcBef>
                <a:spcPts val="0"/>
              </a:spcBef>
              <a:buChar char="-"/>
            </a:pPr>
            <a:r>
              <a:rPr lang="en"/>
              <a:t>We created a survey consisting of 22 multiple choice, fill in the blank and interval questions</a:t>
            </a:r>
          </a:p>
          <a:p>
            <a:pPr marL="457200" lvl="0" indent="-228600" rtl="0">
              <a:spcBef>
                <a:spcPts val="0"/>
              </a:spcBef>
              <a:buChar char="-"/>
            </a:pPr>
            <a:r>
              <a:rPr lang="en"/>
              <a:t>We were surprised to find that most students who took this survey seemed to be satisfied with housing </a:t>
            </a:r>
          </a:p>
          <a:p>
            <a:pPr lvl="0" rtl="0">
              <a:spcBef>
                <a:spcPts val="0"/>
              </a:spcBef>
              <a:buNone/>
            </a:pPr>
            <a:r>
              <a:rPr lang="en"/>
              <a:t>Survey: </a:t>
            </a:r>
            <a:r>
              <a:rPr lang="en" u="sng">
                <a:solidFill>
                  <a:schemeClr val="hlink"/>
                </a:solidFill>
                <a:hlinkClick r:id="rId3"/>
              </a:rPr>
              <a:t>https://docs.google.com/forms/d/1r0Gw1zbkcMgK8u3s5L1ysjEPWzKZrOPLlKo2G9d7sTQ/edit</a:t>
            </a:r>
          </a:p>
          <a:p>
            <a:pPr lvl="0">
              <a:spcBef>
                <a:spcPts val="0"/>
              </a:spcBef>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Methodology</a:t>
            </a:r>
          </a:p>
        </p:txBody>
      </p:sp>
      <p:sp>
        <p:nvSpPr>
          <p:cNvPr id="67" name="Shape 6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lnSpc>
                <a:spcPct val="200000"/>
              </a:lnSpc>
              <a:spcBef>
                <a:spcPts val="0"/>
              </a:spcBef>
              <a:spcAft>
                <a:spcPts val="0"/>
              </a:spcAft>
              <a:buClr>
                <a:schemeClr val="dk1"/>
              </a:buClr>
              <a:buSzPct val="91666"/>
              <a:buFont typeface="Arial"/>
              <a:buNone/>
            </a:pPr>
            <a:r>
              <a:rPr lang="en" sz="1200" b="1">
                <a:solidFill>
                  <a:schemeClr val="dk1"/>
                </a:solidFill>
                <a:latin typeface="Times New Roman"/>
                <a:ea typeface="Times New Roman"/>
                <a:cs typeface="Times New Roman"/>
                <a:sym typeface="Times New Roman"/>
              </a:rPr>
              <a:t>Number of Interviews:</a:t>
            </a:r>
            <a:r>
              <a:rPr lang="en" sz="1200">
                <a:solidFill>
                  <a:schemeClr val="dk1"/>
                </a:solidFill>
                <a:latin typeface="Times New Roman"/>
                <a:ea typeface="Times New Roman"/>
                <a:cs typeface="Times New Roman"/>
                <a:sym typeface="Times New Roman"/>
              </a:rPr>
              <a:t> 103 respondents.</a:t>
            </a:r>
          </a:p>
          <a:p>
            <a:pPr lvl="0" rtl="0">
              <a:lnSpc>
                <a:spcPct val="200000"/>
              </a:lnSpc>
              <a:spcBef>
                <a:spcPts val="0"/>
              </a:spcBef>
              <a:spcAft>
                <a:spcPts val="0"/>
              </a:spcAft>
              <a:buClr>
                <a:schemeClr val="dk1"/>
              </a:buClr>
              <a:buSzPct val="91666"/>
              <a:buFont typeface="Arial"/>
              <a:buNone/>
            </a:pPr>
            <a:r>
              <a:rPr lang="en" sz="1200" b="1">
                <a:solidFill>
                  <a:schemeClr val="dk1"/>
                </a:solidFill>
                <a:latin typeface="Times New Roman"/>
                <a:ea typeface="Times New Roman"/>
                <a:cs typeface="Times New Roman"/>
                <a:sym typeface="Times New Roman"/>
              </a:rPr>
              <a:t>Margin of Error</a:t>
            </a:r>
            <a:r>
              <a:rPr lang="en" sz="1200">
                <a:solidFill>
                  <a:schemeClr val="dk1"/>
                </a:solidFill>
                <a:latin typeface="Times New Roman"/>
                <a:ea typeface="Times New Roman"/>
                <a:cs typeface="Times New Roman"/>
                <a:sym typeface="Times New Roman"/>
              </a:rPr>
              <a:t>: +/- 9.66% at a 95% level of confidence. Larger sample sizes have smaller margins of error.</a:t>
            </a:r>
          </a:p>
          <a:p>
            <a:pPr lvl="0" rtl="0">
              <a:lnSpc>
                <a:spcPct val="200000"/>
              </a:lnSpc>
              <a:spcBef>
                <a:spcPts val="0"/>
              </a:spcBef>
              <a:spcAft>
                <a:spcPts val="0"/>
              </a:spcAft>
              <a:buClr>
                <a:schemeClr val="dk1"/>
              </a:buClr>
              <a:buSzPct val="91666"/>
              <a:buFont typeface="Arial"/>
              <a:buNone/>
            </a:pPr>
            <a:r>
              <a:rPr lang="en" sz="1200" b="1">
                <a:solidFill>
                  <a:schemeClr val="dk1"/>
                </a:solidFill>
                <a:latin typeface="Times New Roman"/>
                <a:ea typeface="Times New Roman"/>
                <a:cs typeface="Times New Roman"/>
                <a:sym typeface="Times New Roman"/>
              </a:rPr>
              <a:t>Date</a:t>
            </a:r>
            <a:r>
              <a:rPr lang="en" sz="1200">
                <a:solidFill>
                  <a:schemeClr val="dk1"/>
                </a:solidFill>
                <a:latin typeface="Times New Roman"/>
                <a:ea typeface="Times New Roman"/>
                <a:cs typeface="Times New Roman"/>
                <a:sym typeface="Times New Roman"/>
              </a:rPr>
              <a:t>: Survey was in the field from March 30</a:t>
            </a:r>
            <a:r>
              <a:rPr lang="en" sz="1200" baseline="30000">
                <a:solidFill>
                  <a:schemeClr val="dk1"/>
                </a:solidFill>
                <a:latin typeface="Times New Roman"/>
                <a:ea typeface="Times New Roman"/>
                <a:cs typeface="Times New Roman"/>
                <a:sym typeface="Times New Roman"/>
              </a:rPr>
              <a:t>th</a:t>
            </a:r>
            <a:r>
              <a:rPr lang="en" sz="1200">
                <a:solidFill>
                  <a:schemeClr val="dk1"/>
                </a:solidFill>
                <a:latin typeface="Times New Roman"/>
                <a:ea typeface="Times New Roman"/>
                <a:cs typeface="Times New Roman"/>
                <a:sym typeface="Times New Roman"/>
              </a:rPr>
              <a:t> to April 10</a:t>
            </a:r>
            <a:r>
              <a:rPr lang="en" sz="1200" baseline="30000">
                <a:solidFill>
                  <a:schemeClr val="dk1"/>
                </a:solidFill>
                <a:latin typeface="Times New Roman"/>
                <a:ea typeface="Times New Roman"/>
                <a:cs typeface="Times New Roman"/>
                <a:sym typeface="Times New Roman"/>
              </a:rPr>
              <a:t>th</a:t>
            </a:r>
          </a:p>
          <a:p>
            <a:pPr lvl="0" rtl="0">
              <a:lnSpc>
                <a:spcPct val="200000"/>
              </a:lnSpc>
              <a:spcBef>
                <a:spcPts val="0"/>
              </a:spcBef>
              <a:spcAft>
                <a:spcPts val="0"/>
              </a:spcAft>
              <a:buClr>
                <a:schemeClr val="dk1"/>
              </a:buClr>
              <a:buSzPct val="91666"/>
              <a:buFont typeface="Arial"/>
              <a:buNone/>
            </a:pPr>
            <a:r>
              <a:rPr lang="en" sz="1200" b="1">
                <a:solidFill>
                  <a:schemeClr val="dk1"/>
                </a:solidFill>
                <a:latin typeface="Times New Roman"/>
                <a:ea typeface="Times New Roman"/>
                <a:cs typeface="Times New Roman"/>
                <a:sym typeface="Times New Roman"/>
              </a:rPr>
              <a:t>Method of Survey</a:t>
            </a:r>
            <a:r>
              <a:rPr lang="en" sz="1200">
                <a:solidFill>
                  <a:schemeClr val="dk1"/>
                </a:solidFill>
                <a:latin typeface="Times New Roman"/>
                <a:ea typeface="Times New Roman"/>
                <a:cs typeface="Times New Roman"/>
                <a:sym typeface="Times New Roman"/>
              </a:rPr>
              <a:t>: All surveys were conducted online through a google forms survey. Each member of our group sent out the survey through a link to our sororities, sports teams and friends who we knew would be interested in the topic we were surveying. We sent the link through social media (Facebook) and email, and the survey was completely voluntary. Additionally, we only asked sophomores, juniors and seniors to fill out the survey. Upon completion, the respondents would submit their survey and the data was immediately collected through google forms. </a:t>
            </a:r>
          </a:p>
          <a:p>
            <a:pPr lvl="0">
              <a:spcBef>
                <a:spcPts val="0"/>
              </a:spcBef>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Descriptive Statistics: Univariate </a:t>
            </a:r>
          </a:p>
        </p:txBody>
      </p:sp>
      <p:sp>
        <p:nvSpPr>
          <p:cNvPr id="73" name="Shape 7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74" name="Shape 74" descr="Picture3.png"/>
          <p:cNvPicPr preferRelativeResize="0"/>
          <p:nvPr/>
        </p:nvPicPr>
        <p:blipFill>
          <a:blip r:embed="rId3">
            <a:alphaModFix/>
          </a:blip>
          <a:stretch>
            <a:fillRect/>
          </a:stretch>
        </p:blipFill>
        <p:spPr>
          <a:xfrm>
            <a:off x="311700" y="1152475"/>
            <a:ext cx="8520600" cy="34163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80" name="Shape 8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81" name="Shape 81" descr="Picture6.png"/>
          <p:cNvPicPr preferRelativeResize="0"/>
          <p:nvPr/>
        </p:nvPicPr>
        <p:blipFill>
          <a:blip r:embed="rId3">
            <a:alphaModFix/>
          </a:blip>
          <a:stretch>
            <a:fillRect/>
          </a:stretch>
        </p:blipFill>
        <p:spPr>
          <a:xfrm>
            <a:off x="311700" y="1152475"/>
            <a:ext cx="8520600" cy="341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87" name="Shape 8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88" name="Shape 88" descr="Picture7.png"/>
          <p:cNvPicPr preferRelativeResize="0"/>
          <p:nvPr/>
        </p:nvPicPr>
        <p:blipFill>
          <a:blip r:embed="rId3">
            <a:alphaModFix/>
          </a:blip>
          <a:stretch>
            <a:fillRect/>
          </a:stretch>
        </p:blipFill>
        <p:spPr>
          <a:xfrm>
            <a:off x="311700" y="1155700"/>
            <a:ext cx="8520600" cy="3409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94" name="Shape 94"/>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95" name="Shape 95" descr="Picture1.png"/>
          <p:cNvPicPr preferRelativeResize="0"/>
          <p:nvPr/>
        </p:nvPicPr>
        <p:blipFill>
          <a:blip r:embed="rId3">
            <a:alphaModFix/>
          </a:blip>
          <a:stretch>
            <a:fillRect/>
          </a:stretch>
        </p:blipFill>
        <p:spPr>
          <a:xfrm>
            <a:off x="311700" y="1152475"/>
            <a:ext cx="8520599" cy="34163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101" name="Shape 10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02" name="Shape 102" descr="Picture2.png"/>
          <p:cNvPicPr preferRelativeResize="0"/>
          <p:nvPr/>
        </p:nvPicPr>
        <p:blipFill>
          <a:blip r:embed="rId3">
            <a:alphaModFix/>
          </a:blip>
          <a:stretch>
            <a:fillRect/>
          </a:stretch>
        </p:blipFill>
        <p:spPr>
          <a:xfrm>
            <a:off x="311700" y="788424"/>
            <a:ext cx="8520599" cy="3780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108" name="Shape 10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09" name="Shape 109" descr="Picture8.png"/>
          <p:cNvPicPr preferRelativeResize="0"/>
          <p:nvPr/>
        </p:nvPicPr>
        <p:blipFill>
          <a:blip r:embed="rId3">
            <a:alphaModFix/>
          </a:blip>
          <a:stretch>
            <a:fillRect/>
          </a:stretch>
        </p:blipFill>
        <p:spPr>
          <a:xfrm>
            <a:off x="311700" y="1146175"/>
            <a:ext cx="85206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115" name="Shape 115"/>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16" name="Shape 116" descr="Picture4.png"/>
          <p:cNvPicPr preferRelativeResize="0"/>
          <p:nvPr/>
        </p:nvPicPr>
        <p:blipFill>
          <a:blip r:embed="rId3">
            <a:alphaModFix/>
          </a:blip>
          <a:stretch>
            <a:fillRect/>
          </a:stretch>
        </p:blipFill>
        <p:spPr>
          <a:xfrm>
            <a:off x="311700" y="1152475"/>
            <a:ext cx="8560850" cy="34163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122" name="Shape 12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23" name="Shape 123" descr="Picture5.png"/>
          <p:cNvPicPr preferRelativeResize="0"/>
          <p:nvPr/>
        </p:nvPicPr>
        <p:blipFill>
          <a:blip r:embed="rId3">
            <a:alphaModFix/>
          </a:blip>
          <a:stretch>
            <a:fillRect/>
          </a:stretch>
        </p:blipFill>
        <p:spPr>
          <a:xfrm>
            <a:off x="311700" y="1152475"/>
            <a:ext cx="8520599" cy="34163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30" name="Shape 130"/>
          <p:cNvPicPr preferRelativeResize="0"/>
          <p:nvPr/>
        </p:nvPicPr>
        <p:blipFill>
          <a:blip r:embed="rId3">
            <a:alphaModFix/>
          </a:blip>
          <a:stretch>
            <a:fillRect/>
          </a:stretch>
        </p:blipFill>
        <p:spPr>
          <a:xfrm>
            <a:off x="311700" y="1152475"/>
            <a:ext cx="8520599" cy="3416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lgn="ctr">
              <a:spcBef>
                <a:spcPts val="0"/>
              </a:spcBef>
              <a:buNone/>
            </a:pPr>
            <a:r>
              <a:rPr lang="en"/>
              <a:t>Statistically Significant: Chi-square = .002 </a:t>
            </a:r>
          </a:p>
        </p:txBody>
      </p:sp>
      <p:sp>
        <p:nvSpPr>
          <p:cNvPr id="136" name="Shape 136"/>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a:p>
        </p:txBody>
      </p:sp>
      <p:pic>
        <p:nvPicPr>
          <p:cNvPr id="137" name="Shape 137" descr="Picture11.png"/>
          <p:cNvPicPr preferRelativeResize="0"/>
          <p:nvPr/>
        </p:nvPicPr>
        <p:blipFill>
          <a:blip r:embed="rId3">
            <a:alphaModFix/>
          </a:blip>
          <a:stretch>
            <a:fillRect/>
          </a:stretch>
        </p:blipFill>
        <p:spPr>
          <a:xfrm>
            <a:off x="332075" y="1152475"/>
            <a:ext cx="8479850" cy="3416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Alternatives / In the Future</a:t>
            </a:r>
          </a:p>
        </p:txBody>
      </p:sp>
      <p:sp>
        <p:nvSpPr>
          <p:cNvPr id="143" name="Shape 14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228600" rtl="0">
              <a:spcBef>
                <a:spcPts val="0"/>
              </a:spcBef>
              <a:buChar char="-"/>
            </a:pPr>
            <a:r>
              <a:rPr lang="en"/>
              <a:t>Larger sampling size</a:t>
            </a:r>
          </a:p>
          <a:p>
            <a:pPr marL="914400" lvl="1" indent="-228600" rtl="0">
              <a:spcBef>
                <a:spcPts val="0"/>
              </a:spcBef>
              <a:buChar char="-"/>
            </a:pPr>
            <a:r>
              <a:rPr lang="en"/>
              <a:t>Including freshman </a:t>
            </a:r>
          </a:p>
          <a:p>
            <a:pPr marL="457200" lvl="0" indent="-228600" rtl="0">
              <a:spcBef>
                <a:spcPts val="0"/>
              </a:spcBef>
              <a:buChar char="-"/>
            </a:pPr>
            <a:r>
              <a:rPr lang="en"/>
              <a:t>Race / Ethnicity </a:t>
            </a:r>
          </a:p>
          <a:p>
            <a:pPr marL="457200" lvl="0" indent="-228600" rtl="0">
              <a:spcBef>
                <a:spcPts val="0"/>
              </a:spcBef>
              <a:buChar char="-"/>
            </a:pPr>
            <a:r>
              <a:rPr lang="en"/>
              <a:t>Gender</a:t>
            </a:r>
          </a:p>
          <a:p>
            <a:pPr marL="457200" lvl="0" indent="-228600" rtl="0">
              <a:spcBef>
                <a:spcPts val="0"/>
              </a:spcBef>
              <a:buChar char="-"/>
            </a:pPr>
            <a:r>
              <a:rPr lang="en"/>
              <a:t>New dorm </a:t>
            </a:r>
          </a:p>
          <a:p>
            <a:pPr lvl="0" rtl="0">
              <a:spcBef>
                <a:spcPts val="0"/>
              </a:spcBef>
              <a:buNone/>
            </a:pPr>
            <a:endParaRPr/>
          </a:p>
        </p:txBody>
      </p:sp>
    </p:spTree>
  </p:cSld>
  <p:clrMapOvr>
    <a:masterClrMapping/>
  </p:clrMapOvr>
</p:sld>
</file>

<file path=ppt/theme/theme1.xml><?xml version="1.0" encoding="utf-8"?>
<a:theme xmlns:a="http://schemas.openxmlformats.org/drawingml/2006/main"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242</Words>
  <Application>Microsoft Office PowerPoint</Application>
  <PresentationFormat>On-screen Show (16:9)</PresentationFormat>
  <Paragraphs>20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 New Roman</vt:lpstr>
      <vt:lpstr>simple-dark-2</vt:lpstr>
      <vt:lpstr>Dickinson Housing Policies and Procedures</vt:lpstr>
      <vt:lpstr>Overview</vt:lpstr>
      <vt:lpstr>Methodology</vt:lpstr>
      <vt:lpstr>Descriptive Statistics: Univariate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Statistically Significant: Chi-square = .002 </vt:lpstr>
      <vt:lpstr>Alternatives / In the Future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Dickinson Housing Policies and Procedures</dc:title>
  <dc:creator>Kassidy Lesher</dc:creator>
  <cp:lastModifiedBy>Kassidy Lesher</cp:lastModifiedBy>
  <cp:revision>1</cp:revision>
  <dcterms:modified xsi:type="dcterms:W3CDTF">2017-05-15T15:04:33Z</dcterms:modified>
</cp:coreProperties>
</file>