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Roboto" panose="020B0604020202020204"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4" d="100"/>
          <a:sy n="144" d="100"/>
        </p:scale>
        <p:origin x="65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5" name="Shape 6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 name="Shape 7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Implication: being an international student and being a first-generation student can both give student a hard time in college. What this survey found out is that many international students are also first-generation students, which might give them a even harder time in Dickinson.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 name="Shape 9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Even though the p-value is not significant, we can still see a remarkable difference between international and domestic students in dissatisfaction rate. The small sample size might cause it to be insignificant.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Class year: 70.3% lowerclassmen and 29.7% upperclassmen; I assume upperclassmen are likely to have higher satisfaction rate (if they don’t like Dickinson, they had the chance to transfer) and lowerclassmen relatively lower satisfaction rate, that might have pulled down the satisfaction rate.</a:t>
            </a:r>
          </a:p>
          <a:p>
            <a:pPr lvl="0">
              <a:spcBef>
                <a:spcPts val="0"/>
              </a:spcBef>
              <a:buNone/>
            </a:pPr>
            <a:r>
              <a:rPr lang="en"/>
              <a:t>Priming: several questions right before this question ask about exclusivity, feeling of belonging and relationship with fellow Dickinsonians. That might create a heavy atmosphere and push students to choose negetively (neutral), especially the word “exclusive”. After studying the questions, I found out that they generally have the same pattern of response; it’s possible that many students simply followed their choice in the prior question.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 name="Shape 10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 name="Shape 11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Implication: I think both community service culture and Greek culture are typical American culture. According to the survey, Dickinson international students adapt the first one much better than the second. There could be many reasons: maybe community service culture is not as unique as Greek culture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sz="1200">
                <a:latin typeface="Times New Roman"/>
                <a:ea typeface="Times New Roman"/>
                <a:cs typeface="Times New Roman"/>
                <a:sym typeface="Times New Roman"/>
              </a:rPr>
              <a:t>The 70% of those who do not participate in student organizations feel that they are neither involved nor uninvolved with other students on campus, with less than 30% of people involved in organizations feeling the same way.  10% more people who are not in student organizations felt more somewhat uninvolved than somewhat involved as well, with none of them actually feeling completely involved. There is also a significant difference with the answers of being somewhat involved.  About 50% of participants feel that they are somewhat involved while only 10% of non-participants feel that they are. On the other hand, about 70% of club participants feel somewhat involved and involved with other students. This shows that if a student were to not be in an organization on campus, they are more likely to feel indifferent about being involved or uninvolved with other students on campus, rather than those who in clubs.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0" name="Shape 14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sz="1400"/>
              <a:t>The plurality of both groups answered that they felt somewhat involved with other students on campus. Only a few student felt somewhat uninvolved and no one had felt completely uninvolved. </a:t>
            </a:r>
          </a:p>
          <a:p>
            <a:pPr lv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7" name="Shape 14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 name="Shape 1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sz="1400"/>
              <a:t>This shows that it does not matter if a student is in an organization; they will still get the same relationship with others on campus if they decided not to be involved in any clubs.</a:t>
            </a:r>
          </a:p>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flipH="1">
            <a:off x="8246400" y="4245925"/>
            <a:ext cx="897600" cy="897600"/>
          </a:xfrm>
          <a:prstGeom prst="rtTriangle">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11" name="Shape 11"/>
          <p:cNvSpPr/>
          <p:nvPr/>
        </p:nvSpPr>
        <p:spPr>
          <a:xfrm flipH="1">
            <a:off x="8246400" y="4245875"/>
            <a:ext cx="897600" cy="897600"/>
          </a:xfrm>
          <a:prstGeom prst="round1Rect">
            <a:avLst>
              <a:gd name="adj" fmla="val 16667"/>
            </a:avLst>
          </a:prstGeom>
          <a:solidFill>
            <a:schemeClr val="lt1">
              <a:alpha val="68080"/>
            </a:schemeClr>
          </a:solidFill>
          <a:ln>
            <a:noFill/>
          </a:ln>
        </p:spPr>
        <p:txBody>
          <a:bodyPr lIns="91425" tIns="91425" rIns="91425" bIns="91425" anchor="ctr" anchorCtr="0">
            <a:noAutofit/>
          </a:bodyPr>
          <a:lstStyle/>
          <a:p>
            <a:pPr lvl="0">
              <a:spcBef>
                <a:spcPts val="0"/>
              </a:spcBef>
              <a:buNone/>
            </a:pPr>
            <a:endParaRPr/>
          </a:p>
        </p:txBody>
      </p:sp>
      <p:sp>
        <p:nvSpPr>
          <p:cNvPr id="12" name="Shape 12"/>
          <p:cNvSpPr txBox="1">
            <a:spLocks noGrp="1"/>
          </p:cNvSpPr>
          <p:nvPr>
            <p:ph type="ctrTitle"/>
          </p:nvPr>
        </p:nvSpPr>
        <p:spPr>
          <a:xfrm>
            <a:off x="390525" y="1819275"/>
            <a:ext cx="8222100" cy="933600"/>
          </a:xfrm>
          <a:prstGeom prst="rect">
            <a:avLst/>
          </a:prstGeom>
        </p:spPr>
        <p:txBody>
          <a:bodyPr lIns="91425" tIns="91425" rIns="91425" bIns="91425" anchor="b"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13" name="Shape 13"/>
          <p:cNvSpPr txBox="1">
            <a:spLocks noGrp="1"/>
          </p:cNvSpPr>
          <p:nvPr>
            <p:ph type="subTitle" idx="1"/>
          </p:nvPr>
        </p:nvSpPr>
        <p:spPr>
          <a:xfrm>
            <a:off x="390525" y="2789130"/>
            <a:ext cx="8222100" cy="432900"/>
          </a:xfrm>
          <a:prstGeom prst="rect">
            <a:avLst/>
          </a:prstGeom>
        </p:spPr>
        <p:txBody>
          <a:bodyPr lIns="91425" tIns="91425" rIns="91425" bIns="91425" anchor="t" anchorCtr="0"/>
          <a:lstStyle>
            <a:lvl1pPr lvl="0">
              <a:lnSpc>
                <a:spcPct val="100000"/>
              </a:lnSpc>
              <a:spcBef>
                <a:spcPts val="0"/>
              </a:spcBef>
              <a:spcAft>
                <a:spcPts val="0"/>
              </a:spcAft>
              <a:buClr>
                <a:schemeClr val="lt1"/>
              </a:buClr>
              <a:buNone/>
              <a:defRPr>
                <a:solidFill>
                  <a:schemeClr val="lt1"/>
                </a:solidFill>
              </a:defRPr>
            </a:lvl1pPr>
            <a:lvl2pPr lvl="1">
              <a:lnSpc>
                <a:spcPct val="100000"/>
              </a:lnSpc>
              <a:spcBef>
                <a:spcPts val="0"/>
              </a:spcBef>
              <a:spcAft>
                <a:spcPts val="0"/>
              </a:spcAft>
              <a:buClr>
                <a:schemeClr val="lt1"/>
              </a:buClr>
              <a:buSzPct val="100000"/>
              <a:buNone/>
              <a:defRPr sz="1800">
                <a:solidFill>
                  <a:schemeClr val="lt1"/>
                </a:solidFill>
              </a:defRPr>
            </a:lvl2pPr>
            <a:lvl3pPr lvl="2">
              <a:lnSpc>
                <a:spcPct val="100000"/>
              </a:lnSpc>
              <a:spcBef>
                <a:spcPts val="0"/>
              </a:spcBef>
              <a:spcAft>
                <a:spcPts val="0"/>
              </a:spcAft>
              <a:buClr>
                <a:schemeClr val="lt1"/>
              </a:buClr>
              <a:buSzPct val="100000"/>
              <a:buNone/>
              <a:defRPr sz="1800">
                <a:solidFill>
                  <a:schemeClr val="lt1"/>
                </a:solidFill>
              </a:defRPr>
            </a:lvl3pPr>
            <a:lvl4pPr lvl="3">
              <a:lnSpc>
                <a:spcPct val="100000"/>
              </a:lnSpc>
              <a:spcBef>
                <a:spcPts val="0"/>
              </a:spcBef>
              <a:spcAft>
                <a:spcPts val="0"/>
              </a:spcAft>
              <a:buClr>
                <a:schemeClr val="lt1"/>
              </a:buClr>
              <a:buSzPct val="100000"/>
              <a:buNone/>
              <a:defRPr sz="1800">
                <a:solidFill>
                  <a:schemeClr val="lt1"/>
                </a:solidFill>
              </a:defRPr>
            </a:lvl4pPr>
            <a:lvl5pPr lvl="4">
              <a:lnSpc>
                <a:spcPct val="100000"/>
              </a:lnSpc>
              <a:spcBef>
                <a:spcPts val="0"/>
              </a:spcBef>
              <a:spcAft>
                <a:spcPts val="0"/>
              </a:spcAft>
              <a:buClr>
                <a:schemeClr val="lt1"/>
              </a:buClr>
              <a:buSzPct val="100000"/>
              <a:buNone/>
              <a:defRPr sz="1800">
                <a:solidFill>
                  <a:schemeClr val="lt1"/>
                </a:solidFill>
              </a:defRPr>
            </a:lvl5pPr>
            <a:lvl6pPr lvl="5">
              <a:lnSpc>
                <a:spcPct val="100000"/>
              </a:lnSpc>
              <a:spcBef>
                <a:spcPts val="0"/>
              </a:spcBef>
              <a:spcAft>
                <a:spcPts val="0"/>
              </a:spcAft>
              <a:buClr>
                <a:schemeClr val="lt1"/>
              </a:buClr>
              <a:buSzPct val="100000"/>
              <a:buNone/>
              <a:defRPr sz="1800">
                <a:solidFill>
                  <a:schemeClr val="lt1"/>
                </a:solidFill>
              </a:defRPr>
            </a:lvl6pPr>
            <a:lvl7pPr lvl="6">
              <a:lnSpc>
                <a:spcPct val="100000"/>
              </a:lnSpc>
              <a:spcBef>
                <a:spcPts val="0"/>
              </a:spcBef>
              <a:spcAft>
                <a:spcPts val="0"/>
              </a:spcAft>
              <a:buClr>
                <a:schemeClr val="lt1"/>
              </a:buClr>
              <a:buSzPct val="100000"/>
              <a:buNone/>
              <a:defRPr sz="1800">
                <a:solidFill>
                  <a:schemeClr val="lt1"/>
                </a:solidFill>
              </a:defRPr>
            </a:lvl7pPr>
            <a:lvl8pPr lvl="7">
              <a:lnSpc>
                <a:spcPct val="100000"/>
              </a:lnSpc>
              <a:spcBef>
                <a:spcPts val="0"/>
              </a:spcBef>
              <a:spcAft>
                <a:spcPts val="0"/>
              </a:spcAft>
              <a:buClr>
                <a:schemeClr val="lt1"/>
              </a:buClr>
              <a:buSzPct val="100000"/>
              <a:buNone/>
              <a:defRPr sz="1800">
                <a:solidFill>
                  <a:schemeClr val="lt1"/>
                </a:solidFill>
              </a:defRPr>
            </a:lvl8pPr>
            <a:lvl9pPr lvl="8">
              <a:lnSpc>
                <a:spcPct val="100000"/>
              </a:lnSpc>
              <a:spcBef>
                <a:spcPts val="0"/>
              </a:spcBef>
              <a:spcAft>
                <a:spcPts val="0"/>
              </a:spcAft>
              <a:buClr>
                <a:schemeClr val="lt1"/>
              </a:buClr>
              <a:buSzPct val="100000"/>
              <a:buNone/>
              <a:defRPr sz="1800">
                <a:solidFill>
                  <a:schemeClr val="lt1"/>
                </a:solidFill>
              </a:defRPr>
            </a:lvl9pPr>
          </a:lstStyle>
          <a:p>
            <a:endParaRPr/>
          </a:p>
        </p:txBody>
      </p:sp>
      <p:sp>
        <p:nvSpPr>
          <p:cNvPr id="14" name="Shape 14"/>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460950" y="2065350"/>
            <a:ext cx="8222100" cy="1012800"/>
          </a:xfrm>
          <a:prstGeom prst="rect">
            <a:avLst/>
          </a:prstGeom>
        </p:spPr>
        <p:txBody>
          <a:bodyPr lIns="91425" tIns="91425" rIns="91425" bIns="91425" anchor="ctr" anchorCtr="0"/>
          <a:lstStyle>
            <a:lvl1pPr lvl="0">
              <a:spcBef>
                <a:spcPts val="0"/>
              </a:spcBef>
              <a:buSzPct val="100000"/>
              <a:defRPr sz="4200"/>
            </a:lvl1pPr>
            <a:lvl2pPr lvl="1">
              <a:spcBef>
                <a:spcPts val="0"/>
              </a:spcBef>
              <a:buSzPct val="100000"/>
              <a:defRPr sz="4200"/>
            </a:lvl2pPr>
            <a:lvl3pPr lvl="2">
              <a:spcBef>
                <a:spcPts val="0"/>
              </a:spcBef>
              <a:buSzPct val="100000"/>
              <a:defRPr sz="4200"/>
            </a:lvl3pPr>
            <a:lvl4pPr lvl="3">
              <a:spcBef>
                <a:spcPts val="0"/>
              </a:spcBef>
              <a:buSzPct val="100000"/>
              <a:defRPr sz="4200"/>
            </a:lvl4pPr>
            <a:lvl5pPr lvl="4">
              <a:spcBef>
                <a:spcPts val="0"/>
              </a:spcBef>
              <a:buSzPct val="100000"/>
              <a:defRPr sz="4200"/>
            </a:lvl5pPr>
            <a:lvl6pPr lvl="5">
              <a:spcBef>
                <a:spcPts val="0"/>
              </a:spcBef>
              <a:buSzPct val="100000"/>
              <a:defRPr sz="4200"/>
            </a:lvl6pPr>
            <a:lvl7pPr lvl="6">
              <a:spcBef>
                <a:spcPts val="0"/>
              </a:spcBef>
              <a:buSzPct val="100000"/>
              <a:defRPr sz="4200"/>
            </a:lvl7pPr>
            <a:lvl8pPr lvl="7">
              <a:spcBef>
                <a:spcPts val="0"/>
              </a:spcBef>
              <a:buSzPct val="100000"/>
              <a:defRPr sz="4200"/>
            </a:lvl8pPr>
            <a:lvl9pPr lvl="8">
              <a:spcBef>
                <a:spcPts val="0"/>
              </a:spcBef>
              <a:buSzPct val="100000"/>
              <a:defRPr sz="4200"/>
            </a:lvl9pPr>
          </a:lstStyle>
          <a:p>
            <a:endParaRPr/>
          </a:p>
        </p:txBody>
      </p:sp>
      <p:sp>
        <p:nvSpPr>
          <p:cNvPr id="17" name="Shape 17"/>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p:nvPr/>
        </p:nvSpPr>
        <p:spPr>
          <a:xfrm rot="10800000" flipH="1">
            <a:off x="0" y="1686000"/>
            <a:ext cx="9144000" cy="34575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20" name="Shape 20"/>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lvl="0">
              <a:spcBef>
                <a:spcPts val="0"/>
              </a:spcBef>
              <a:buNone/>
            </a:pPr>
            <a:endParaRPr/>
          </a:p>
        </p:txBody>
      </p:sp>
      <p:sp>
        <p:nvSpPr>
          <p:cNvPr id="21" name="Shape 21"/>
          <p:cNvSpPr txBox="1">
            <a:spLocks noGrp="1"/>
          </p:cNvSpPr>
          <p:nvPr>
            <p:ph type="title"/>
          </p:nvPr>
        </p:nvSpPr>
        <p:spPr>
          <a:xfrm>
            <a:off x="471900" y="738725"/>
            <a:ext cx="8222100" cy="7677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471900" y="1919075"/>
            <a:ext cx="8222100" cy="2710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4"/>
        <p:cNvGrpSpPr/>
        <p:nvPr/>
      </p:nvGrpSpPr>
      <p:grpSpPr>
        <a:xfrm>
          <a:off x="0" y="0"/>
          <a:ext cx="0" cy="0"/>
          <a:chOff x="0" y="0"/>
          <a:chExt cx="0" cy="0"/>
        </a:xfrm>
      </p:grpSpPr>
      <p:sp>
        <p:nvSpPr>
          <p:cNvPr id="25" name="Shape 25"/>
          <p:cNvSpPr/>
          <p:nvPr/>
        </p:nvSpPr>
        <p:spPr>
          <a:xfrm rot="10800000" flipH="1">
            <a:off x="0" y="1686000"/>
            <a:ext cx="9144000" cy="34575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26" name="Shape 26"/>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lvl="0">
              <a:spcBef>
                <a:spcPts val="0"/>
              </a:spcBef>
              <a:buNone/>
            </a:pPr>
            <a:endParaRPr/>
          </a:p>
        </p:txBody>
      </p:sp>
      <p:sp>
        <p:nvSpPr>
          <p:cNvPr id="27" name="Shape 27"/>
          <p:cNvSpPr txBox="1">
            <a:spLocks noGrp="1"/>
          </p:cNvSpPr>
          <p:nvPr>
            <p:ph type="title"/>
          </p:nvPr>
        </p:nvSpPr>
        <p:spPr>
          <a:xfrm>
            <a:off x="471900" y="738725"/>
            <a:ext cx="8222100" cy="7677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hape 28"/>
          <p:cNvSpPr txBox="1">
            <a:spLocks noGrp="1"/>
          </p:cNvSpPr>
          <p:nvPr>
            <p:ph type="body" idx="1"/>
          </p:nvPr>
        </p:nvSpPr>
        <p:spPr>
          <a:xfrm>
            <a:off x="471900" y="1919075"/>
            <a:ext cx="3999900" cy="2710199"/>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9" name="Shape 29"/>
          <p:cNvSpPr txBox="1">
            <a:spLocks noGrp="1"/>
          </p:cNvSpPr>
          <p:nvPr>
            <p:ph type="body" idx="2"/>
          </p:nvPr>
        </p:nvSpPr>
        <p:spPr>
          <a:xfrm>
            <a:off x="4694250" y="1919075"/>
            <a:ext cx="3999900" cy="2710199"/>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0" name="Shape 30"/>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1"/>
        <p:cNvGrpSpPr/>
        <p:nvPr/>
      </p:nvGrpSpPr>
      <p:grpSpPr>
        <a:xfrm>
          <a:off x="0" y="0"/>
          <a:ext cx="0" cy="0"/>
          <a:chOff x="0" y="0"/>
          <a:chExt cx="0" cy="0"/>
        </a:xfrm>
      </p:grpSpPr>
      <p:sp>
        <p:nvSpPr>
          <p:cNvPr id="32" name="Shape 32"/>
          <p:cNvSpPr/>
          <p:nvPr/>
        </p:nvSpPr>
        <p:spPr>
          <a:xfrm rot="10800000" flipH="1">
            <a:off x="0" y="656400"/>
            <a:ext cx="9144000" cy="44871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33" name="Shape 33"/>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lvl="0">
              <a:spcBef>
                <a:spcPts val="0"/>
              </a:spcBef>
              <a:buNone/>
            </a:pPr>
            <a:endParaRPr/>
          </a:p>
        </p:txBody>
      </p:sp>
      <p:sp>
        <p:nvSpPr>
          <p:cNvPr id="34" name="Shape 34"/>
          <p:cNvSpPr txBox="1">
            <a:spLocks noGrp="1"/>
          </p:cNvSpPr>
          <p:nvPr>
            <p:ph type="title"/>
          </p:nvPr>
        </p:nvSpPr>
        <p:spPr>
          <a:xfrm>
            <a:off x="98250" y="16350"/>
            <a:ext cx="8826600" cy="602700"/>
          </a:xfrm>
          <a:prstGeom prst="rect">
            <a:avLst/>
          </a:prstGeom>
        </p:spPr>
        <p:txBody>
          <a:bodyPr lIns="91425" tIns="91425" rIns="91425" bIns="91425" anchor="ctr" anchorCtr="0"/>
          <a:lstStyle>
            <a:lvl1pPr lvl="0">
              <a:spcBef>
                <a:spcPts val="0"/>
              </a:spcBef>
              <a:buSzPct val="100000"/>
              <a:defRPr sz="1800"/>
            </a:lvl1pPr>
            <a:lvl2pPr lvl="1">
              <a:spcBef>
                <a:spcPts val="0"/>
              </a:spcBef>
              <a:buSzPct val="100000"/>
              <a:defRPr sz="1800"/>
            </a:lvl2pPr>
            <a:lvl3pPr lvl="2">
              <a:spcBef>
                <a:spcPts val="0"/>
              </a:spcBef>
              <a:buSzPct val="100000"/>
              <a:defRPr sz="1800"/>
            </a:lvl3pPr>
            <a:lvl4pPr lvl="3">
              <a:spcBef>
                <a:spcPts val="0"/>
              </a:spcBef>
              <a:buSzPct val="100000"/>
              <a:defRPr sz="1800"/>
            </a:lvl4pPr>
            <a:lvl5pPr lvl="4">
              <a:spcBef>
                <a:spcPts val="0"/>
              </a:spcBef>
              <a:buSzPct val="100000"/>
              <a:defRPr sz="1800"/>
            </a:lvl5pPr>
            <a:lvl6pPr lvl="5">
              <a:spcBef>
                <a:spcPts val="0"/>
              </a:spcBef>
              <a:buSzPct val="100000"/>
              <a:defRPr sz="1800"/>
            </a:lvl6pPr>
            <a:lvl7pPr lvl="6">
              <a:spcBef>
                <a:spcPts val="0"/>
              </a:spcBef>
              <a:buSzPct val="100000"/>
              <a:defRPr sz="1800"/>
            </a:lvl7pPr>
            <a:lvl8pPr lvl="7">
              <a:spcBef>
                <a:spcPts val="0"/>
              </a:spcBef>
              <a:buSzPct val="100000"/>
              <a:defRPr sz="1800"/>
            </a:lvl8pPr>
            <a:lvl9pPr lvl="8">
              <a:spcBef>
                <a:spcPts val="0"/>
              </a:spcBef>
              <a:buSzPct val="100000"/>
              <a:defRPr sz="1800"/>
            </a:lvl9pPr>
          </a:lstStyle>
          <a:p>
            <a:endParaRPr/>
          </a:p>
        </p:txBody>
      </p:sp>
      <p:sp>
        <p:nvSpPr>
          <p:cNvPr id="35" name="Shape 35"/>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6"/>
        <p:cNvGrpSpPr/>
        <p:nvPr/>
      </p:nvGrpSpPr>
      <p:grpSpPr>
        <a:xfrm>
          <a:off x="0" y="0"/>
          <a:ext cx="0" cy="0"/>
          <a:chOff x="0" y="0"/>
          <a:chExt cx="0" cy="0"/>
        </a:xfrm>
      </p:grpSpPr>
      <p:sp>
        <p:nvSpPr>
          <p:cNvPr id="37" name="Shape 37"/>
          <p:cNvSpPr txBox="1"/>
          <p:nvPr/>
        </p:nvSpPr>
        <p:spPr>
          <a:xfrm rot="10800000" flipH="1">
            <a:off x="3276600" y="25"/>
            <a:ext cx="5867400" cy="51435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38" name="Shape 38"/>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lvl="0">
              <a:spcBef>
                <a:spcPts val="0"/>
              </a:spcBef>
              <a:buNone/>
            </a:pPr>
            <a:endParaRPr/>
          </a:p>
        </p:txBody>
      </p:sp>
      <p:sp>
        <p:nvSpPr>
          <p:cNvPr id="39" name="Shape 39"/>
          <p:cNvSpPr txBox="1">
            <a:spLocks noGrp="1"/>
          </p:cNvSpPr>
          <p:nvPr>
            <p:ph type="title"/>
          </p:nvPr>
        </p:nvSpPr>
        <p:spPr>
          <a:xfrm>
            <a:off x="226077" y="357800"/>
            <a:ext cx="2808000" cy="9534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40" name="Shape 40"/>
          <p:cNvSpPr txBox="1">
            <a:spLocks noGrp="1"/>
          </p:cNvSpPr>
          <p:nvPr>
            <p:ph type="body" idx="1"/>
          </p:nvPr>
        </p:nvSpPr>
        <p:spPr>
          <a:xfrm>
            <a:off x="226075" y="1465800"/>
            <a:ext cx="2808000" cy="3163500"/>
          </a:xfrm>
          <a:prstGeom prst="rect">
            <a:avLst/>
          </a:prstGeom>
        </p:spPr>
        <p:txBody>
          <a:bodyPr lIns="91425" tIns="91425" rIns="91425" bIns="91425" anchor="t" anchorCtr="0"/>
          <a:lstStyle>
            <a:lvl1pPr lvl="0">
              <a:spcBef>
                <a:spcPts val="0"/>
              </a:spcBef>
              <a:buClr>
                <a:schemeClr val="lt1"/>
              </a:buClr>
              <a:buSzPct val="100000"/>
              <a:defRPr sz="1200">
                <a:solidFill>
                  <a:schemeClr val="lt1"/>
                </a:solidFill>
              </a:defRPr>
            </a:lvl1pPr>
            <a:lvl2pPr lvl="1">
              <a:spcBef>
                <a:spcPts val="0"/>
              </a:spcBef>
              <a:buClr>
                <a:schemeClr val="lt1"/>
              </a:buClr>
              <a:buSzPct val="100000"/>
              <a:defRPr sz="1200">
                <a:solidFill>
                  <a:schemeClr val="lt1"/>
                </a:solidFill>
              </a:defRPr>
            </a:lvl2pPr>
            <a:lvl3pPr lvl="2">
              <a:spcBef>
                <a:spcPts val="0"/>
              </a:spcBef>
              <a:buClr>
                <a:schemeClr val="lt1"/>
              </a:buClr>
              <a:buSzPct val="100000"/>
              <a:defRPr sz="1200">
                <a:solidFill>
                  <a:schemeClr val="lt1"/>
                </a:solidFill>
              </a:defRPr>
            </a:lvl3pPr>
            <a:lvl4pPr lvl="3">
              <a:spcBef>
                <a:spcPts val="0"/>
              </a:spcBef>
              <a:buClr>
                <a:schemeClr val="lt1"/>
              </a:buClr>
              <a:buSzPct val="100000"/>
              <a:defRPr sz="1200">
                <a:solidFill>
                  <a:schemeClr val="lt1"/>
                </a:solidFill>
              </a:defRPr>
            </a:lvl4pPr>
            <a:lvl5pPr lvl="4">
              <a:spcBef>
                <a:spcPts val="0"/>
              </a:spcBef>
              <a:buClr>
                <a:schemeClr val="lt1"/>
              </a:buClr>
              <a:buSzPct val="100000"/>
              <a:defRPr sz="1200">
                <a:solidFill>
                  <a:schemeClr val="lt1"/>
                </a:solidFill>
              </a:defRPr>
            </a:lvl5pPr>
            <a:lvl6pPr lvl="5">
              <a:spcBef>
                <a:spcPts val="0"/>
              </a:spcBef>
              <a:buClr>
                <a:schemeClr val="lt1"/>
              </a:buClr>
              <a:buSzPct val="100000"/>
              <a:defRPr sz="1200">
                <a:solidFill>
                  <a:schemeClr val="lt1"/>
                </a:solidFill>
              </a:defRPr>
            </a:lvl6pPr>
            <a:lvl7pPr lvl="6">
              <a:spcBef>
                <a:spcPts val="0"/>
              </a:spcBef>
              <a:buClr>
                <a:schemeClr val="lt1"/>
              </a:buClr>
              <a:buSzPct val="100000"/>
              <a:defRPr sz="1200">
                <a:solidFill>
                  <a:schemeClr val="lt1"/>
                </a:solidFill>
              </a:defRPr>
            </a:lvl7pPr>
            <a:lvl8pPr lvl="7">
              <a:spcBef>
                <a:spcPts val="0"/>
              </a:spcBef>
              <a:buClr>
                <a:schemeClr val="lt1"/>
              </a:buClr>
              <a:buSzPct val="100000"/>
              <a:defRPr sz="1200">
                <a:solidFill>
                  <a:schemeClr val="lt1"/>
                </a:solidFill>
              </a:defRPr>
            </a:lvl8pPr>
            <a:lvl9pPr lvl="8">
              <a:spcBef>
                <a:spcPts val="0"/>
              </a:spcBef>
              <a:buClr>
                <a:schemeClr val="lt1"/>
              </a:buClr>
              <a:buSzPct val="100000"/>
              <a:defRPr sz="1200">
                <a:solidFill>
                  <a:schemeClr val="lt1"/>
                </a:solidFill>
              </a:defRPr>
            </a:lvl9pPr>
          </a:lstStyle>
          <a:p>
            <a:endParaRPr/>
          </a:p>
        </p:txBody>
      </p:sp>
      <p:sp>
        <p:nvSpPr>
          <p:cNvPr id="41" name="Shape 41"/>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490250" y="488250"/>
            <a:ext cx="6227100" cy="4090800"/>
          </a:xfrm>
          <a:prstGeom prst="rect">
            <a:avLst/>
          </a:prstGeom>
        </p:spPr>
        <p:txBody>
          <a:bodyPr lIns="91425" tIns="91425" rIns="91425" bIns="91425" anchor="ctr" anchorCtr="0"/>
          <a:lstStyle>
            <a:lvl1pPr lvl="0">
              <a:spcBef>
                <a:spcPts val="0"/>
              </a:spcBef>
              <a:buSzPct val="100000"/>
              <a:defRPr sz="6000"/>
            </a:lvl1pPr>
            <a:lvl2pPr lvl="1">
              <a:spcBef>
                <a:spcPts val="0"/>
              </a:spcBef>
              <a:buSzPct val="100000"/>
              <a:defRPr sz="6000"/>
            </a:lvl2pPr>
            <a:lvl3pPr lvl="2">
              <a:spcBef>
                <a:spcPts val="0"/>
              </a:spcBef>
              <a:buSzPct val="100000"/>
              <a:defRPr sz="6000"/>
            </a:lvl3pPr>
            <a:lvl4pPr lvl="3">
              <a:spcBef>
                <a:spcPts val="0"/>
              </a:spcBef>
              <a:buSzPct val="100000"/>
              <a:defRPr sz="6000"/>
            </a:lvl4pPr>
            <a:lvl5pPr lvl="4">
              <a:spcBef>
                <a:spcPts val="0"/>
              </a:spcBef>
              <a:buSzPct val="100000"/>
              <a:defRPr sz="6000"/>
            </a:lvl5pPr>
            <a:lvl6pPr lvl="5">
              <a:spcBef>
                <a:spcPts val="0"/>
              </a:spcBef>
              <a:buSzPct val="100000"/>
              <a:defRPr sz="6000"/>
            </a:lvl6pPr>
            <a:lvl7pPr lvl="6">
              <a:spcBef>
                <a:spcPts val="0"/>
              </a:spcBef>
              <a:buSzPct val="100000"/>
              <a:defRPr sz="6000"/>
            </a:lvl7pPr>
            <a:lvl8pPr lvl="7">
              <a:spcBef>
                <a:spcPts val="0"/>
              </a:spcBef>
              <a:buSzPct val="100000"/>
              <a:defRPr sz="6000"/>
            </a:lvl8pPr>
            <a:lvl9pPr lvl="8">
              <a:spcBef>
                <a:spcPts val="0"/>
              </a:spcBef>
              <a:buSzPct val="100000"/>
              <a:defRPr sz="6000"/>
            </a:lvl9pPr>
          </a:lstStyle>
          <a:p>
            <a:endParaRPr/>
          </a:p>
        </p:txBody>
      </p:sp>
      <p:sp>
        <p:nvSpPr>
          <p:cNvPr id="44" name="Shape 44"/>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5"/>
        <p:cNvGrpSpPr/>
        <p:nvPr/>
      </p:nvGrpSpPr>
      <p:grpSpPr>
        <a:xfrm>
          <a:off x="0" y="0"/>
          <a:ext cx="0" cy="0"/>
          <a:chOff x="0" y="0"/>
          <a:chExt cx="0" cy="0"/>
        </a:xfrm>
      </p:grpSpPr>
      <p:sp>
        <p:nvSpPr>
          <p:cNvPr id="46" name="Shape 46"/>
          <p:cNvSpPr/>
          <p:nvPr/>
        </p:nvSpPr>
        <p:spPr>
          <a:xfrm flipH="1">
            <a:off x="0" y="0"/>
            <a:ext cx="4572000" cy="51435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47" name="Shape 47"/>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lvl="0">
              <a:spcBef>
                <a:spcPts val="0"/>
              </a:spcBef>
              <a:buNone/>
            </a:pPr>
            <a:endParaRPr/>
          </a:p>
        </p:txBody>
      </p:sp>
      <p:sp>
        <p:nvSpPr>
          <p:cNvPr id="48" name="Shape 48"/>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Clr>
                <a:schemeClr val="dk2"/>
              </a:buClr>
              <a:buSzPct val="100000"/>
              <a:defRPr sz="4200">
                <a:solidFill>
                  <a:schemeClr val="dk2"/>
                </a:solidFill>
              </a:defRPr>
            </a:lvl1pPr>
            <a:lvl2pPr lvl="1" algn="ctr">
              <a:spcBef>
                <a:spcPts val="0"/>
              </a:spcBef>
              <a:buClr>
                <a:schemeClr val="dk2"/>
              </a:buClr>
              <a:buSzPct val="100000"/>
              <a:defRPr sz="4200">
                <a:solidFill>
                  <a:schemeClr val="dk2"/>
                </a:solidFill>
              </a:defRPr>
            </a:lvl2pPr>
            <a:lvl3pPr lvl="2" algn="ctr">
              <a:spcBef>
                <a:spcPts val="0"/>
              </a:spcBef>
              <a:buClr>
                <a:schemeClr val="dk2"/>
              </a:buClr>
              <a:buSzPct val="100000"/>
              <a:defRPr sz="4200">
                <a:solidFill>
                  <a:schemeClr val="dk2"/>
                </a:solidFill>
              </a:defRPr>
            </a:lvl3pPr>
            <a:lvl4pPr lvl="3" algn="ctr">
              <a:spcBef>
                <a:spcPts val="0"/>
              </a:spcBef>
              <a:buClr>
                <a:schemeClr val="dk2"/>
              </a:buClr>
              <a:buSzPct val="100000"/>
              <a:defRPr sz="4200">
                <a:solidFill>
                  <a:schemeClr val="dk2"/>
                </a:solidFill>
              </a:defRPr>
            </a:lvl4pPr>
            <a:lvl5pPr lvl="4" algn="ctr">
              <a:spcBef>
                <a:spcPts val="0"/>
              </a:spcBef>
              <a:buClr>
                <a:schemeClr val="dk2"/>
              </a:buClr>
              <a:buSzPct val="100000"/>
              <a:defRPr sz="4200">
                <a:solidFill>
                  <a:schemeClr val="dk2"/>
                </a:solidFill>
              </a:defRPr>
            </a:lvl5pPr>
            <a:lvl6pPr lvl="5" algn="ctr">
              <a:spcBef>
                <a:spcPts val="0"/>
              </a:spcBef>
              <a:buClr>
                <a:schemeClr val="dk2"/>
              </a:buClr>
              <a:buSzPct val="100000"/>
              <a:defRPr sz="4200">
                <a:solidFill>
                  <a:schemeClr val="dk2"/>
                </a:solidFill>
              </a:defRPr>
            </a:lvl6pPr>
            <a:lvl7pPr lvl="6" algn="ctr">
              <a:spcBef>
                <a:spcPts val="0"/>
              </a:spcBef>
              <a:buClr>
                <a:schemeClr val="dk2"/>
              </a:buClr>
              <a:buSzPct val="100000"/>
              <a:defRPr sz="4200">
                <a:solidFill>
                  <a:schemeClr val="dk2"/>
                </a:solidFill>
              </a:defRPr>
            </a:lvl7pPr>
            <a:lvl8pPr lvl="7" algn="ctr">
              <a:spcBef>
                <a:spcPts val="0"/>
              </a:spcBef>
              <a:buClr>
                <a:schemeClr val="dk2"/>
              </a:buClr>
              <a:buSzPct val="100000"/>
              <a:defRPr sz="4200">
                <a:solidFill>
                  <a:schemeClr val="dk2"/>
                </a:solidFill>
              </a:defRPr>
            </a:lvl8pPr>
            <a:lvl9pPr lvl="8" algn="ctr">
              <a:spcBef>
                <a:spcPts val="0"/>
              </a:spcBef>
              <a:buClr>
                <a:schemeClr val="dk2"/>
              </a:buClr>
              <a:buSzPct val="100000"/>
              <a:defRPr sz="4200">
                <a:solidFill>
                  <a:schemeClr val="dk2"/>
                </a:solidFill>
              </a:defRPr>
            </a:lvl9pPr>
          </a:lstStyle>
          <a:p>
            <a:endParaRPr/>
          </a:p>
        </p:txBody>
      </p:sp>
      <p:sp>
        <p:nvSpPr>
          <p:cNvPr id="49" name="Shape 49"/>
          <p:cNvSpPr txBox="1">
            <a:spLocks noGrp="1"/>
          </p:cNvSpPr>
          <p:nvPr>
            <p:ph type="subTitle" idx="1"/>
          </p:nvPr>
        </p:nvSpPr>
        <p:spPr>
          <a:xfrm>
            <a:off x="265500" y="2779466"/>
            <a:ext cx="4045200" cy="1235099"/>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50" name="Shape 50"/>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51" name="Shape 51"/>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52"/>
        <p:cNvGrpSpPr/>
        <p:nvPr/>
      </p:nvGrpSpPr>
      <p:grpSpPr>
        <a:xfrm>
          <a:off x="0" y="0"/>
          <a:ext cx="0" cy="0"/>
          <a:chOff x="0" y="0"/>
          <a:chExt cx="0" cy="0"/>
        </a:xfrm>
      </p:grpSpPr>
      <p:sp>
        <p:nvSpPr>
          <p:cNvPr id="53" name="Shape 53"/>
          <p:cNvSpPr txBox="1"/>
          <p:nvPr/>
        </p:nvSpPr>
        <p:spPr>
          <a:xfrm rot="10800000" flipH="1">
            <a:off x="0" y="0"/>
            <a:ext cx="9144000" cy="46959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54" name="Shape 54"/>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lvl="0">
              <a:spcBef>
                <a:spcPts val="0"/>
              </a:spcBef>
              <a:buNone/>
            </a:pPr>
            <a:endParaRPr/>
          </a:p>
        </p:txBody>
      </p:sp>
      <p:sp>
        <p:nvSpPr>
          <p:cNvPr id="55" name="Shape 55"/>
          <p:cNvSpPr txBox="1">
            <a:spLocks noGrp="1"/>
          </p:cNvSpPr>
          <p:nvPr>
            <p:ph type="body" idx="1"/>
          </p:nvPr>
        </p:nvSpPr>
        <p:spPr>
          <a:xfrm>
            <a:off x="57150" y="4696825"/>
            <a:ext cx="8382000" cy="446700"/>
          </a:xfrm>
          <a:prstGeom prst="rect">
            <a:avLst/>
          </a:prstGeom>
        </p:spPr>
        <p:txBody>
          <a:bodyPr lIns="91425" tIns="91425" rIns="91425" bIns="91425" anchor="ctr" anchorCtr="0"/>
          <a:lstStyle>
            <a:lvl1pPr lvl="0">
              <a:lnSpc>
                <a:spcPct val="100000"/>
              </a:lnSpc>
              <a:spcBef>
                <a:spcPts val="0"/>
              </a:spcBef>
              <a:spcAft>
                <a:spcPts val="0"/>
              </a:spcAft>
              <a:buClr>
                <a:schemeClr val="lt1"/>
              </a:buClr>
              <a:buSzPct val="100000"/>
              <a:buNone/>
              <a:defRPr sz="1200">
                <a:solidFill>
                  <a:schemeClr val="lt1"/>
                </a:solidFill>
              </a:defRPr>
            </a:lvl1pPr>
          </a:lstStyle>
          <a:p>
            <a:endParaRPr/>
          </a:p>
        </p:txBody>
      </p:sp>
      <p:sp>
        <p:nvSpPr>
          <p:cNvPr id="56" name="Shape 56"/>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bg>
      <p:bgPr>
        <a:solidFill>
          <a:schemeClr val="accent4"/>
        </a:solidFill>
        <a:effectLst/>
      </p:bgPr>
    </p:bg>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475500" y="1258525"/>
            <a:ext cx="8222100" cy="1963500"/>
          </a:xfrm>
          <a:prstGeom prst="rect">
            <a:avLst/>
          </a:prstGeom>
        </p:spPr>
        <p:txBody>
          <a:bodyPr lIns="91425" tIns="91425" rIns="91425" bIns="91425" anchor="b" anchorCtr="0"/>
          <a:lstStyle>
            <a:lvl1pPr lvl="0" algn="ctr">
              <a:spcBef>
                <a:spcPts val="0"/>
              </a:spcBef>
              <a:buClr>
                <a:schemeClr val="dk2"/>
              </a:buClr>
              <a:buSzPct val="100000"/>
              <a:defRPr sz="12000">
                <a:solidFill>
                  <a:schemeClr val="dk2"/>
                </a:solidFill>
              </a:defRPr>
            </a:lvl1pPr>
            <a:lvl2pPr lvl="1" algn="ctr">
              <a:spcBef>
                <a:spcPts val="0"/>
              </a:spcBef>
              <a:buClr>
                <a:schemeClr val="dk2"/>
              </a:buClr>
              <a:buSzPct val="100000"/>
              <a:defRPr sz="12000">
                <a:solidFill>
                  <a:schemeClr val="dk2"/>
                </a:solidFill>
              </a:defRPr>
            </a:lvl2pPr>
            <a:lvl3pPr lvl="2" algn="ctr">
              <a:spcBef>
                <a:spcPts val="0"/>
              </a:spcBef>
              <a:buClr>
                <a:schemeClr val="dk2"/>
              </a:buClr>
              <a:buSzPct val="100000"/>
              <a:defRPr sz="12000">
                <a:solidFill>
                  <a:schemeClr val="dk2"/>
                </a:solidFill>
              </a:defRPr>
            </a:lvl3pPr>
            <a:lvl4pPr lvl="3" algn="ctr">
              <a:spcBef>
                <a:spcPts val="0"/>
              </a:spcBef>
              <a:buClr>
                <a:schemeClr val="dk2"/>
              </a:buClr>
              <a:buSzPct val="100000"/>
              <a:defRPr sz="12000">
                <a:solidFill>
                  <a:schemeClr val="dk2"/>
                </a:solidFill>
              </a:defRPr>
            </a:lvl4pPr>
            <a:lvl5pPr lvl="4" algn="ctr">
              <a:spcBef>
                <a:spcPts val="0"/>
              </a:spcBef>
              <a:buClr>
                <a:schemeClr val="dk2"/>
              </a:buClr>
              <a:buSzPct val="100000"/>
              <a:defRPr sz="12000">
                <a:solidFill>
                  <a:schemeClr val="dk2"/>
                </a:solidFill>
              </a:defRPr>
            </a:lvl5pPr>
            <a:lvl6pPr lvl="5" algn="ctr">
              <a:spcBef>
                <a:spcPts val="0"/>
              </a:spcBef>
              <a:buClr>
                <a:schemeClr val="dk2"/>
              </a:buClr>
              <a:buSzPct val="100000"/>
              <a:defRPr sz="12000">
                <a:solidFill>
                  <a:schemeClr val="dk2"/>
                </a:solidFill>
              </a:defRPr>
            </a:lvl6pPr>
            <a:lvl7pPr lvl="6" algn="ctr">
              <a:spcBef>
                <a:spcPts val="0"/>
              </a:spcBef>
              <a:buClr>
                <a:schemeClr val="dk2"/>
              </a:buClr>
              <a:buSzPct val="100000"/>
              <a:defRPr sz="12000">
                <a:solidFill>
                  <a:schemeClr val="dk2"/>
                </a:solidFill>
              </a:defRPr>
            </a:lvl7pPr>
            <a:lvl8pPr lvl="7" algn="ctr">
              <a:spcBef>
                <a:spcPts val="0"/>
              </a:spcBef>
              <a:buClr>
                <a:schemeClr val="dk2"/>
              </a:buClr>
              <a:buSzPct val="100000"/>
              <a:defRPr sz="12000">
                <a:solidFill>
                  <a:schemeClr val="dk2"/>
                </a:solidFill>
              </a:defRPr>
            </a:lvl8pPr>
            <a:lvl9pPr lvl="8" algn="ctr">
              <a:spcBef>
                <a:spcPts val="0"/>
              </a:spcBef>
              <a:buClr>
                <a:schemeClr val="dk2"/>
              </a:buClr>
              <a:buSzPct val="100000"/>
              <a:defRPr sz="12000">
                <a:solidFill>
                  <a:schemeClr val="dk2"/>
                </a:solidFill>
              </a:defRPr>
            </a:lvl9pPr>
          </a:lstStyle>
          <a:p>
            <a:endParaRPr/>
          </a:p>
        </p:txBody>
      </p:sp>
      <p:sp>
        <p:nvSpPr>
          <p:cNvPr id="59" name="Shape 59"/>
          <p:cNvSpPr txBox="1">
            <a:spLocks noGrp="1"/>
          </p:cNvSpPr>
          <p:nvPr>
            <p:ph type="body" idx="1"/>
          </p:nvPr>
        </p:nvSpPr>
        <p:spPr>
          <a:xfrm>
            <a:off x="475500" y="3304625"/>
            <a:ext cx="82221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60" name="Shape 60"/>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bg>
      <p:bgPr>
        <a:solidFill>
          <a:schemeClr val="accent4"/>
        </a:solidFill>
        <a:effectLst/>
      </p:bgPr>
    </p:bg>
    <p:spTree>
      <p:nvGrpSpPr>
        <p:cNvPr id="1" name="Shape 61"/>
        <p:cNvGrpSpPr/>
        <p:nvPr/>
      </p:nvGrpSpPr>
      <p:grpSpPr>
        <a:xfrm>
          <a:off x="0" y="0"/>
          <a:ext cx="0" cy="0"/>
          <a:chOff x="0" y="0"/>
          <a:chExt cx="0" cy="0"/>
        </a:xfrm>
      </p:grpSpPr>
      <p:sp>
        <p:nvSpPr>
          <p:cNvPr id="62" name="Shape 62"/>
          <p:cNvSpPr txBox="1">
            <a:spLocks noGrp="1"/>
          </p:cNvSpPr>
          <p:nvPr>
            <p:ph type="sldNum" idx="12"/>
          </p:nvPr>
        </p:nvSpPr>
        <p:spPr>
          <a:xfrm>
            <a:off x="8523541" y="4695623"/>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71900" y="738725"/>
            <a:ext cx="8222100" cy="767700"/>
          </a:xfrm>
          <a:prstGeom prst="rect">
            <a:avLst/>
          </a:prstGeom>
          <a:noFill/>
          <a:ln>
            <a:noFill/>
          </a:ln>
        </p:spPr>
        <p:txBody>
          <a:bodyPr lIns="91425" tIns="91425" rIns="91425" bIns="91425" anchor="b" anchorCtr="0"/>
          <a:lstStyle>
            <a:lvl1pPr lvl="0">
              <a:spcBef>
                <a:spcPts val="0"/>
              </a:spcBef>
              <a:buClr>
                <a:schemeClr val="lt1"/>
              </a:buClr>
              <a:buSzPct val="100000"/>
              <a:buFont typeface="Roboto"/>
              <a:buNone/>
              <a:defRPr sz="3200">
                <a:solidFill>
                  <a:schemeClr val="lt1"/>
                </a:solidFill>
                <a:latin typeface="Roboto"/>
                <a:ea typeface="Roboto"/>
                <a:cs typeface="Roboto"/>
                <a:sym typeface="Roboto"/>
              </a:defRPr>
            </a:lvl1pPr>
            <a:lvl2pPr lvl="1">
              <a:spcBef>
                <a:spcPts val="0"/>
              </a:spcBef>
              <a:buClr>
                <a:schemeClr val="lt1"/>
              </a:buClr>
              <a:buSzPct val="100000"/>
              <a:buFont typeface="Roboto"/>
              <a:buNone/>
              <a:defRPr sz="3200">
                <a:solidFill>
                  <a:schemeClr val="lt1"/>
                </a:solidFill>
                <a:latin typeface="Roboto"/>
                <a:ea typeface="Roboto"/>
                <a:cs typeface="Roboto"/>
                <a:sym typeface="Roboto"/>
              </a:defRPr>
            </a:lvl2pPr>
            <a:lvl3pPr lvl="2">
              <a:spcBef>
                <a:spcPts val="0"/>
              </a:spcBef>
              <a:buClr>
                <a:schemeClr val="lt1"/>
              </a:buClr>
              <a:buSzPct val="100000"/>
              <a:buFont typeface="Roboto"/>
              <a:buNone/>
              <a:defRPr sz="3200">
                <a:solidFill>
                  <a:schemeClr val="lt1"/>
                </a:solidFill>
                <a:latin typeface="Roboto"/>
                <a:ea typeface="Roboto"/>
                <a:cs typeface="Roboto"/>
                <a:sym typeface="Roboto"/>
              </a:defRPr>
            </a:lvl3pPr>
            <a:lvl4pPr lvl="3">
              <a:spcBef>
                <a:spcPts val="0"/>
              </a:spcBef>
              <a:buClr>
                <a:schemeClr val="lt1"/>
              </a:buClr>
              <a:buSzPct val="100000"/>
              <a:buFont typeface="Roboto"/>
              <a:buNone/>
              <a:defRPr sz="3200">
                <a:solidFill>
                  <a:schemeClr val="lt1"/>
                </a:solidFill>
                <a:latin typeface="Roboto"/>
                <a:ea typeface="Roboto"/>
                <a:cs typeface="Roboto"/>
                <a:sym typeface="Roboto"/>
              </a:defRPr>
            </a:lvl4pPr>
            <a:lvl5pPr lvl="4">
              <a:spcBef>
                <a:spcPts val="0"/>
              </a:spcBef>
              <a:buClr>
                <a:schemeClr val="lt1"/>
              </a:buClr>
              <a:buSzPct val="100000"/>
              <a:buFont typeface="Roboto"/>
              <a:buNone/>
              <a:defRPr sz="3200">
                <a:solidFill>
                  <a:schemeClr val="lt1"/>
                </a:solidFill>
                <a:latin typeface="Roboto"/>
                <a:ea typeface="Roboto"/>
                <a:cs typeface="Roboto"/>
                <a:sym typeface="Roboto"/>
              </a:defRPr>
            </a:lvl5pPr>
            <a:lvl6pPr lvl="5">
              <a:spcBef>
                <a:spcPts val="0"/>
              </a:spcBef>
              <a:buClr>
                <a:schemeClr val="lt1"/>
              </a:buClr>
              <a:buSzPct val="100000"/>
              <a:buFont typeface="Roboto"/>
              <a:buNone/>
              <a:defRPr sz="3200">
                <a:solidFill>
                  <a:schemeClr val="lt1"/>
                </a:solidFill>
                <a:latin typeface="Roboto"/>
                <a:ea typeface="Roboto"/>
                <a:cs typeface="Roboto"/>
                <a:sym typeface="Roboto"/>
              </a:defRPr>
            </a:lvl6pPr>
            <a:lvl7pPr lvl="6">
              <a:spcBef>
                <a:spcPts val="0"/>
              </a:spcBef>
              <a:buClr>
                <a:schemeClr val="lt1"/>
              </a:buClr>
              <a:buSzPct val="100000"/>
              <a:buFont typeface="Roboto"/>
              <a:buNone/>
              <a:defRPr sz="3200">
                <a:solidFill>
                  <a:schemeClr val="lt1"/>
                </a:solidFill>
                <a:latin typeface="Roboto"/>
                <a:ea typeface="Roboto"/>
                <a:cs typeface="Roboto"/>
                <a:sym typeface="Roboto"/>
              </a:defRPr>
            </a:lvl7pPr>
            <a:lvl8pPr lvl="7">
              <a:spcBef>
                <a:spcPts val="0"/>
              </a:spcBef>
              <a:buClr>
                <a:schemeClr val="lt1"/>
              </a:buClr>
              <a:buSzPct val="100000"/>
              <a:buFont typeface="Roboto"/>
              <a:buNone/>
              <a:defRPr sz="3200">
                <a:solidFill>
                  <a:schemeClr val="lt1"/>
                </a:solidFill>
                <a:latin typeface="Roboto"/>
                <a:ea typeface="Roboto"/>
                <a:cs typeface="Roboto"/>
                <a:sym typeface="Roboto"/>
              </a:defRPr>
            </a:lvl8pPr>
            <a:lvl9pPr lvl="8">
              <a:spcBef>
                <a:spcPts val="0"/>
              </a:spcBef>
              <a:buClr>
                <a:schemeClr val="lt1"/>
              </a:buClr>
              <a:buSzPct val="100000"/>
              <a:buFont typeface="Roboto"/>
              <a:buNone/>
              <a:defRPr sz="3200">
                <a:solidFill>
                  <a:schemeClr val="lt1"/>
                </a:solidFill>
                <a:latin typeface="Roboto"/>
                <a:ea typeface="Roboto"/>
                <a:cs typeface="Roboto"/>
                <a:sym typeface="Roboto"/>
              </a:defRPr>
            </a:lvl9pPr>
          </a:lstStyle>
          <a:p>
            <a:endParaRPr/>
          </a:p>
        </p:txBody>
      </p:sp>
      <p:sp>
        <p:nvSpPr>
          <p:cNvPr id="7" name="Shape 7"/>
          <p:cNvSpPr txBox="1">
            <a:spLocks noGrp="1"/>
          </p:cNvSpPr>
          <p:nvPr>
            <p:ph type="body" idx="1"/>
          </p:nvPr>
        </p:nvSpPr>
        <p:spPr>
          <a:xfrm>
            <a:off x="471900" y="1919075"/>
            <a:ext cx="8222100" cy="27102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lt2"/>
              </a:buClr>
              <a:buSzPct val="100000"/>
              <a:buFont typeface="Roboto"/>
              <a:defRPr sz="1800">
                <a:solidFill>
                  <a:schemeClr val="lt2"/>
                </a:solidFill>
                <a:latin typeface="Roboto"/>
                <a:ea typeface="Roboto"/>
                <a:cs typeface="Roboto"/>
                <a:sym typeface="Roboto"/>
              </a:defRPr>
            </a:lvl1pPr>
            <a:lvl2pPr lvl="1">
              <a:lnSpc>
                <a:spcPct val="115000"/>
              </a:lnSpc>
              <a:spcBef>
                <a:spcPts val="0"/>
              </a:spcBef>
              <a:spcAft>
                <a:spcPts val="1600"/>
              </a:spcAft>
              <a:buClr>
                <a:schemeClr val="lt2"/>
              </a:buClr>
              <a:buFont typeface="Roboto"/>
              <a:defRPr>
                <a:solidFill>
                  <a:schemeClr val="lt2"/>
                </a:solidFill>
                <a:latin typeface="Roboto"/>
                <a:ea typeface="Roboto"/>
                <a:cs typeface="Roboto"/>
                <a:sym typeface="Roboto"/>
              </a:defRPr>
            </a:lvl2pPr>
            <a:lvl3pPr lvl="2">
              <a:lnSpc>
                <a:spcPct val="115000"/>
              </a:lnSpc>
              <a:spcBef>
                <a:spcPts val="0"/>
              </a:spcBef>
              <a:spcAft>
                <a:spcPts val="1600"/>
              </a:spcAft>
              <a:buClr>
                <a:schemeClr val="lt2"/>
              </a:buClr>
              <a:buFont typeface="Roboto"/>
              <a:defRPr>
                <a:solidFill>
                  <a:schemeClr val="lt2"/>
                </a:solidFill>
                <a:latin typeface="Roboto"/>
                <a:ea typeface="Roboto"/>
                <a:cs typeface="Roboto"/>
                <a:sym typeface="Roboto"/>
              </a:defRPr>
            </a:lvl3pPr>
            <a:lvl4pPr lvl="3">
              <a:lnSpc>
                <a:spcPct val="115000"/>
              </a:lnSpc>
              <a:spcBef>
                <a:spcPts val="0"/>
              </a:spcBef>
              <a:spcAft>
                <a:spcPts val="1600"/>
              </a:spcAft>
              <a:buClr>
                <a:schemeClr val="lt2"/>
              </a:buClr>
              <a:buFont typeface="Roboto"/>
              <a:defRPr>
                <a:solidFill>
                  <a:schemeClr val="lt2"/>
                </a:solidFill>
                <a:latin typeface="Roboto"/>
                <a:ea typeface="Roboto"/>
                <a:cs typeface="Roboto"/>
                <a:sym typeface="Roboto"/>
              </a:defRPr>
            </a:lvl4pPr>
            <a:lvl5pPr lvl="4">
              <a:lnSpc>
                <a:spcPct val="115000"/>
              </a:lnSpc>
              <a:spcBef>
                <a:spcPts val="0"/>
              </a:spcBef>
              <a:spcAft>
                <a:spcPts val="1600"/>
              </a:spcAft>
              <a:buClr>
                <a:schemeClr val="lt2"/>
              </a:buClr>
              <a:buFont typeface="Roboto"/>
              <a:defRPr>
                <a:solidFill>
                  <a:schemeClr val="lt2"/>
                </a:solidFill>
                <a:latin typeface="Roboto"/>
                <a:ea typeface="Roboto"/>
                <a:cs typeface="Roboto"/>
                <a:sym typeface="Roboto"/>
              </a:defRPr>
            </a:lvl5pPr>
            <a:lvl6pPr lvl="5">
              <a:lnSpc>
                <a:spcPct val="115000"/>
              </a:lnSpc>
              <a:spcBef>
                <a:spcPts val="0"/>
              </a:spcBef>
              <a:spcAft>
                <a:spcPts val="1600"/>
              </a:spcAft>
              <a:buClr>
                <a:schemeClr val="lt2"/>
              </a:buClr>
              <a:buFont typeface="Roboto"/>
              <a:defRPr>
                <a:solidFill>
                  <a:schemeClr val="lt2"/>
                </a:solidFill>
                <a:latin typeface="Roboto"/>
                <a:ea typeface="Roboto"/>
                <a:cs typeface="Roboto"/>
                <a:sym typeface="Roboto"/>
              </a:defRPr>
            </a:lvl6pPr>
            <a:lvl7pPr lvl="6">
              <a:lnSpc>
                <a:spcPct val="115000"/>
              </a:lnSpc>
              <a:spcBef>
                <a:spcPts val="0"/>
              </a:spcBef>
              <a:spcAft>
                <a:spcPts val="1600"/>
              </a:spcAft>
              <a:buClr>
                <a:schemeClr val="lt2"/>
              </a:buClr>
              <a:buFont typeface="Roboto"/>
              <a:defRPr>
                <a:solidFill>
                  <a:schemeClr val="lt2"/>
                </a:solidFill>
                <a:latin typeface="Roboto"/>
                <a:ea typeface="Roboto"/>
                <a:cs typeface="Roboto"/>
                <a:sym typeface="Roboto"/>
              </a:defRPr>
            </a:lvl7pPr>
            <a:lvl8pPr lvl="7">
              <a:lnSpc>
                <a:spcPct val="115000"/>
              </a:lnSpc>
              <a:spcBef>
                <a:spcPts val="0"/>
              </a:spcBef>
              <a:spcAft>
                <a:spcPts val="1600"/>
              </a:spcAft>
              <a:buClr>
                <a:schemeClr val="lt2"/>
              </a:buClr>
              <a:buFont typeface="Roboto"/>
              <a:defRPr>
                <a:solidFill>
                  <a:schemeClr val="lt2"/>
                </a:solidFill>
                <a:latin typeface="Roboto"/>
                <a:ea typeface="Roboto"/>
                <a:cs typeface="Roboto"/>
                <a:sym typeface="Roboto"/>
              </a:defRPr>
            </a:lvl8pPr>
            <a:lvl9pPr lvl="8">
              <a:lnSpc>
                <a:spcPct val="115000"/>
              </a:lnSpc>
              <a:spcBef>
                <a:spcPts val="0"/>
              </a:spcBef>
              <a:spcAft>
                <a:spcPts val="1600"/>
              </a:spcAft>
              <a:buClr>
                <a:schemeClr val="lt2"/>
              </a:buClr>
              <a:buFont typeface="Roboto"/>
              <a:defRPr>
                <a:solidFill>
                  <a:schemeClr val="lt2"/>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523541" y="4695623"/>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lt2"/>
                </a:solidFill>
                <a:latin typeface="Roboto"/>
                <a:ea typeface="Roboto"/>
                <a:cs typeface="Roboto"/>
                <a:sym typeface="Roboto"/>
              </a:rPr>
              <a:t>‹#›</a:t>
            </a:fld>
            <a:endParaRPr lang="en" sz="1000">
              <a:solidFill>
                <a:schemeClr val="lt2"/>
              </a:solidFill>
              <a:latin typeface="Roboto"/>
              <a:ea typeface="Roboto"/>
              <a:cs typeface="Roboto"/>
              <a:sym typeface="Robo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ctrTitle"/>
          </p:nvPr>
        </p:nvSpPr>
        <p:spPr>
          <a:xfrm>
            <a:off x="533125" y="546400"/>
            <a:ext cx="8222100" cy="933600"/>
          </a:xfrm>
          <a:prstGeom prst="rect">
            <a:avLst/>
          </a:prstGeom>
        </p:spPr>
        <p:txBody>
          <a:bodyPr lIns="91425" tIns="91425" rIns="91425" bIns="91425" anchor="ctr" anchorCtr="0">
            <a:noAutofit/>
          </a:bodyPr>
          <a:lstStyle/>
          <a:p>
            <a:pPr lvl="0" algn="ctr">
              <a:spcBef>
                <a:spcPts val="0"/>
              </a:spcBef>
              <a:buNone/>
            </a:pPr>
            <a:r>
              <a:rPr lang="en" sz="3600"/>
              <a:t>Engagement and Inclusivity at Dickinson College</a:t>
            </a:r>
          </a:p>
        </p:txBody>
      </p:sp>
      <p:sp>
        <p:nvSpPr>
          <p:cNvPr id="68" name="Shape 68"/>
          <p:cNvSpPr txBox="1">
            <a:spLocks noGrp="1"/>
          </p:cNvSpPr>
          <p:nvPr>
            <p:ph type="subTitle" idx="1"/>
          </p:nvPr>
        </p:nvSpPr>
        <p:spPr>
          <a:xfrm>
            <a:off x="322400" y="2159025"/>
            <a:ext cx="3495300" cy="2373300"/>
          </a:xfrm>
          <a:prstGeom prst="rect">
            <a:avLst/>
          </a:prstGeom>
        </p:spPr>
        <p:txBody>
          <a:bodyPr lIns="91425" tIns="91425" rIns="91425" bIns="91425" anchor="t" anchorCtr="0">
            <a:noAutofit/>
          </a:bodyPr>
          <a:lstStyle/>
          <a:p>
            <a:pPr lvl="0">
              <a:spcBef>
                <a:spcPts val="0"/>
              </a:spcBef>
              <a:buNone/>
            </a:pPr>
            <a:r>
              <a:rPr lang="en" sz="2500"/>
              <a:t>Carissa Jimenez</a:t>
            </a:r>
          </a:p>
          <a:p>
            <a:pPr lvl="0">
              <a:spcBef>
                <a:spcPts val="0"/>
              </a:spcBef>
              <a:buNone/>
            </a:pPr>
            <a:r>
              <a:rPr lang="en" sz="2500"/>
              <a:t>Adam (Chuling) Huang</a:t>
            </a:r>
          </a:p>
          <a:p>
            <a:pPr lvl="0">
              <a:spcBef>
                <a:spcPts val="0"/>
              </a:spcBef>
              <a:buNone/>
            </a:pPr>
            <a:r>
              <a:rPr lang="en" sz="2500"/>
              <a:t>POSC244</a:t>
            </a:r>
          </a:p>
        </p:txBody>
      </p:sp>
      <p:pic>
        <p:nvPicPr>
          <p:cNvPr id="69" name="Shape 69" descr="150416-Dickinson-Dog-House.jpg"/>
          <p:cNvPicPr preferRelativeResize="0"/>
          <p:nvPr/>
        </p:nvPicPr>
        <p:blipFill>
          <a:blip r:embed="rId3">
            <a:alphaModFix/>
          </a:blip>
          <a:stretch>
            <a:fillRect/>
          </a:stretch>
        </p:blipFill>
        <p:spPr>
          <a:xfrm>
            <a:off x="3655075" y="2159025"/>
            <a:ext cx="5488929" cy="29844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471900" y="738725"/>
            <a:ext cx="8222100" cy="767700"/>
          </a:xfrm>
          <a:prstGeom prst="rect">
            <a:avLst/>
          </a:prstGeom>
        </p:spPr>
        <p:txBody>
          <a:bodyPr lIns="91425" tIns="91425" rIns="91425" bIns="91425" anchor="b" anchorCtr="0">
            <a:noAutofit/>
          </a:bodyPr>
          <a:lstStyle/>
          <a:p>
            <a:pPr lvl="0">
              <a:spcBef>
                <a:spcPts val="0"/>
              </a:spcBef>
              <a:buNone/>
            </a:pPr>
            <a:r>
              <a:rPr lang="en" sz="4800"/>
              <a:t>Methodolgy</a:t>
            </a:r>
          </a:p>
        </p:txBody>
      </p:sp>
      <p:sp>
        <p:nvSpPr>
          <p:cNvPr id="75" name="Shape 75"/>
          <p:cNvSpPr txBox="1">
            <a:spLocks noGrp="1"/>
          </p:cNvSpPr>
          <p:nvPr>
            <p:ph type="body" idx="1"/>
          </p:nvPr>
        </p:nvSpPr>
        <p:spPr>
          <a:xfrm>
            <a:off x="471900" y="1919075"/>
            <a:ext cx="8222100" cy="2710200"/>
          </a:xfrm>
          <a:prstGeom prst="rect">
            <a:avLst/>
          </a:prstGeom>
        </p:spPr>
        <p:txBody>
          <a:bodyPr lIns="91425" tIns="91425" rIns="91425" bIns="91425" anchor="t" anchorCtr="0">
            <a:noAutofit/>
          </a:bodyPr>
          <a:lstStyle/>
          <a:p>
            <a:pPr lvl="0" rtl="0">
              <a:lnSpc>
                <a:spcPct val="200000"/>
              </a:lnSpc>
              <a:spcBef>
                <a:spcPts val="0"/>
              </a:spcBef>
              <a:spcAft>
                <a:spcPts val="0"/>
              </a:spcAft>
              <a:buNone/>
            </a:pPr>
            <a:r>
              <a:rPr lang="en" sz="1600" b="1">
                <a:solidFill>
                  <a:srgbClr val="000000"/>
                </a:solidFill>
                <a:latin typeface="Arial"/>
                <a:ea typeface="Arial"/>
                <a:cs typeface="Arial"/>
                <a:sym typeface="Arial"/>
              </a:rPr>
              <a:t>Number of Interviews</a:t>
            </a:r>
            <a:r>
              <a:rPr lang="en" sz="1600">
                <a:solidFill>
                  <a:srgbClr val="000000"/>
                </a:solidFill>
                <a:latin typeface="Arial"/>
                <a:ea typeface="Arial"/>
                <a:cs typeface="Arial"/>
                <a:sym typeface="Arial"/>
              </a:rPr>
              <a:t>: 76 students.</a:t>
            </a:r>
          </a:p>
          <a:p>
            <a:pPr lvl="0" rtl="0">
              <a:lnSpc>
                <a:spcPct val="200000"/>
              </a:lnSpc>
              <a:spcBef>
                <a:spcPts val="0"/>
              </a:spcBef>
              <a:spcAft>
                <a:spcPts val="0"/>
              </a:spcAft>
              <a:buNone/>
            </a:pPr>
            <a:r>
              <a:rPr lang="en" sz="1600" b="1">
                <a:solidFill>
                  <a:srgbClr val="000000"/>
                </a:solidFill>
                <a:latin typeface="Arial"/>
                <a:ea typeface="Arial"/>
                <a:cs typeface="Arial"/>
                <a:sym typeface="Arial"/>
              </a:rPr>
              <a:t>Margin of Error</a:t>
            </a:r>
            <a:r>
              <a:rPr lang="en" sz="1600">
                <a:solidFill>
                  <a:srgbClr val="000000"/>
                </a:solidFill>
                <a:latin typeface="Arial"/>
                <a:ea typeface="Arial"/>
                <a:cs typeface="Arial"/>
                <a:sym typeface="Arial"/>
              </a:rPr>
              <a:t>: +/- 11.06 at a 95% level of confidence.</a:t>
            </a:r>
          </a:p>
          <a:p>
            <a:pPr lvl="0" rtl="0">
              <a:lnSpc>
                <a:spcPct val="200000"/>
              </a:lnSpc>
              <a:spcBef>
                <a:spcPts val="0"/>
              </a:spcBef>
              <a:spcAft>
                <a:spcPts val="0"/>
              </a:spcAft>
              <a:buNone/>
            </a:pPr>
            <a:r>
              <a:rPr lang="en" sz="1600" b="1">
                <a:solidFill>
                  <a:srgbClr val="000000"/>
                </a:solidFill>
                <a:latin typeface="Arial"/>
                <a:ea typeface="Arial"/>
                <a:cs typeface="Arial"/>
                <a:sym typeface="Arial"/>
              </a:rPr>
              <a:t>Date</a:t>
            </a:r>
            <a:r>
              <a:rPr lang="en" sz="1600">
                <a:solidFill>
                  <a:srgbClr val="000000"/>
                </a:solidFill>
                <a:latin typeface="Arial"/>
                <a:ea typeface="Arial"/>
                <a:cs typeface="Arial"/>
                <a:sym typeface="Arial"/>
              </a:rPr>
              <a:t>: March 20th to April 13rd.</a:t>
            </a:r>
          </a:p>
          <a:p>
            <a:pPr lvl="0" rtl="0">
              <a:lnSpc>
                <a:spcPct val="200000"/>
              </a:lnSpc>
              <a:spcBef>
                <a:spcPts val="0"/>
              </a:spcBef>
              <a:spcAft>
                <a:spcPts val="0"/>
              </a:spcAft>
              <a:buNone/>
            </a:pPr>
            <a:r>
              <a:rPr lang="en" sz="1600" b="1">
                <a:solidFill>
                  <a:srgbClr val="000000"/>
                </a:solidFill>
                <a:latin typeface="Arial"/>
                <a:ea typeface="Arial"/>
                <a:cs typeface="Arial"/>
                <a:sym typeface="Arial"/>
              </a:rPr>
              <a:t>Methods of Interviewing</a:t>
            </a:r>
            <a:r>
              <a:rPr lang="en" sz="1600">
                <a:solidFill>
                  <a:srgbClr val="000000"/>
                </a:solidFill>
                <a:latin typeface="Arial"/>
                <a:ea typeface="Arial"/>
                <a:cs typeface="Arial"/>
                <a:sym typeface="Arial"/>
              </a:rPr>
              <a:t>: the survey was done through Google Forms online. Participants came from various groups across campus and were recruited mainly through inviting Facebook friends,sending emails, and asking friends personally.</a:t>
            </a:r>
          </a:p>
          <a:p>
            <a:pPr lvl="0">
              <a:spcBef>
                <a:spcPts val="0"/>
              </a:spcBef>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460950" y="207600"/>
            <a:ext cx="8222100" cy="767700"/>
          </a:xfrm>
          <a:prstGeom prst="rect">
            <a:avLst/>
          </a:prstGeom>
        </p:spPr>
        <p:txBody>
          <a:bodyPr lIns="91425" tIns="91425" rIns="91425" bIns="91425" anchor="b" anchorCtr="0">
            <a:noAutofit/>
          </a:bodyPr>
          <a:lstStyle/>
          <a:p>
            <a:pPr lvl="0" algn="ctr">
              <a:spcBef>
                <a:spcPts val="0"/>
              </a:spcBef>
              <a:buNone/>
            </a:pPr>
            <a:r>
              <a:rPr lang="en" sz="3600" b="1"/>
              <a:t>International/ domestic student</a:t>
            </a:r>
          </a:p>
        </p:txBody>
      </p:sp>
      <p:sp>
        <p:nvSpPr>
          <p:cNvPr id="81" name="Shape 81"/>
          <p:cNvSpPr txBox="1">
            <a:spLocks noGrp="1"/>
          </p:cNvSpPr>
          <p:nvPr>
            <p:ph type="body" idx="1"/>
          </p:nvPr>
        </p:nvSpPr>
        <p:spPr>
          <a:xfrm>
            <a:off x="165249" y="2063125"/>
            <a:ext cx="3082500" cy="2710200"/>
          </a:xfrm>
          <a:prstGeom prst="rect">
            <a:avLst/>
          </a:prstGeom>
        </p:spPr>
        <p:txBody>
          <a:bodyPr lIns="91425" tIns="91425" rIns="91425" bIns="91425" anchor="t" anchorCtr="0">
            <a:noAutofit/>
          </a:bodyPr>
          <a:lstStyle/>
          <a:p>
            <a:pPr lvl="0">
              <a:spcBef>
                <a:spcPts val="0"/>
              </a:spcBef>
              <a:buNone/>
            </a:pPr>
            <a:r>
              <a:rPr lang="en"/>
              <a:t>Accurate data shows that 10% of Dickinson students are international student. </a:t>
            </a:r>
          </a:p>
          <a:p>
            <a:pPr lvl="0">
              <a:spcBef>
                <a:spcPts val="0"/>
              </a:spcBef>
              <a:buNone/>
            </a:pPr>
            <a:r>
              <a:rPr lang="en"/>
              <a:t>In this survey, international students over-represent the sample.</a:t>
            </a:r>
          </a:p>
        </p:txBody>
      </p:sp>
      <p:pic>
        <p:nvPicPr>
          <p:cNvPr id="82" name="Shape 82"/>
          <p:cNvPicPr preferRelativeResize="0"/>
          <p:nvPr/>
        </p:nvPicPr>
        <p:blipFill>
          <a:blip r:embed="rId3">
            <a:alphaModFix/>
          </a:blip>
          <a:stretch>
            <a:fillRect/>
          </a:stretch>
        </p:blipFill>
        <p:spPr>
          <a:xfrm>
            <a:off x="3401124" y="1692949"/>
            <a:ext cx="5742874" cy="34505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460950" y="263500"/>
            <a:ext cx="8222100" cy="767700"/>
          </a:xfrm>
          <a:prstGeom prst="rect">
            <a:avLst/>
          </a:prstGeom>
        </p:spPr>
        <p:txBody>
          <a:bodyPr lIns="91425" tIns="91425" rIns="91425" bIns="91425" anchor="ctr" anchorCtr="0">
            <a:noAutofit/>
          </a:bodyPr>
          <a:lstStyle/>
          <a:p>
            <a:pPr lvl="0" algn="ctr">
              <a:spcBef>
                <a:spcPts val="0"/>
              </a:spcBef>
              <a:buNone/>
            </a:pPr>
            <a:r>
              <a:rPr lang="en"/>
              <a:t>First-generation &amp; international/domestic</a:t>
            </a:r>
          </a:p>
        </p:txBody>
      </p:sp>
      <p:sp>
        <p:nvSpPr>
          <p:cNvPr id="88" name="Shape 88"/>
          <p:cNvSpPr txBox="1">
            <a:spLocks noGrp="1"/>
          </p:cNvSpPr>
          <p:nvPr>
            <p:ph type="body" idx="1"/>
          </p:nvPr>
        </p:nvSpPr>
        <p:spPr>
          <a:xfrm>
            <a:off x="139375" y="2033450"/>
            <a:ext cx="3164100" cy="2148300"/>
          </a:xfrm>
          <a:prstGeom prst="rect">
            <a:avLst/>
          </a:prstGeom>
        </p:spPr>
        <p:txBody>
          <a:bodyPr lIns="91425" tIns="91425" rIns="91425" bIns="91425" anchor="t" anchorCtr="0">
            <a:noAutofit/>
          </a:bodyPr>
          <a:lstStyle/>
          <a:p>
            <a:pPr lvl="0">
              <a:spcBef>
                <a:spcPts val="0"/>
              </a:spcBef>
              <a:buNone/>
            </a:pPr>
            <a:r>
              <a:rPr lang="en"/>
              <a:t>Comparing to domestic student, a much higher percentage of international students are first-generation student.</a:t>
            </a:r>
          </a:p>
          <a:p>
            <a:pPr lvl="0">
              <a:spcBef>
                <a:spcPts val="0"/>
              </a:spcBef>
              <a:buNone/>
            </a:pPr>
            <a:r>
              <a:rPr lang="en"/>
              <a:t>P-value of 0.01 means that it’s statistically significant.</a:t>
            </a:r>
          </a:p>
        </p:txBody>
      </p:sp>
      <p:pic>
        <p:nvPicPr>
          <p:cNvPr id="89" name="Shape 89"/>
          <p:cNvPicPr preferRelativeResize="0"/>
          <p:nvPr/>
        </p:nvPicPr>
        <p:blipFill>
          <a:blip r:embed="rId3">
            <a:alphaModFix/>
          </a:blip>
          <a:stretch>
            <a:fillRect/>
          </a:stretch>
        </p:blipFill>
        <p:spPr>
          <a:xfrm>
            <a:off x="3387175" y="1689400"/>
            <a:ext cx="5756824" cy="34540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460950" y="121500"/>
            <a:ext cx="8222100" cy="767700"/>
          </a:xfrm>
          <a:prstGeom prst="rect">
            <a:avLst/>
          </a:prstGeom>
        </p:spPr>
        <p:txBody>
          <a:bodyPr lIns="91425" tIns="91425" rIns="91425" bIns="91425" anchor="b" anchorCtr="0">
            <a:noAutofit/>
          </a:bodyPr>
          <a:lstStyle/>
          <a:p>
            <a:pPr lvl="0">
              <a:spcBef>
                <a:spcPts val="0"/>
              </a:spcBef>
              <a:buNone/>
            </a:pPr>
            <a:r>
              <a:rPr lang="en" sz="3000"/>
              <a:t>Dickinson Experience &amp; international/domestic</a:t>
            </a:r>
          </a:p>
        </p:txBody>
      </p:sp>
      <p:sp>
        <p:nvSpPr>
          <p:cNvPr id="95" name="Shape 95"/>
          <p:cNvSpPr txBox="1">
            <a:spLocks noGrp="1"/>
          </p:cNvSpPr>
          <p:nvPr>
            <p:ph type="body" idx="1"/>
          </p:nvPr>
        </p:nvSpPr>
        <p:spPr>
          <a:xfrm>
            <a:off x="399275" y="1919075"/>
            <a:ext cx="2913300" cy="2710200"/>
          </a:xfrm>
          <a:prstGeom prst="rect">
            <a:avLst/>
          </a:prstGeom>
        </p:spPr>
        <p:txBody>
          <a:bodyPr lIns="91425" tIns="91425" rIns="91425" bIns="91425" anchor="t" anchorCtr="0">
            <a:noAutofit/>
          </a:bodyPr>
          <a:lstStyle/>
          <a:p>
            <a:pPr lvl="0">
              <a:spcBef>
                <a:spcPts val="0"/>
              </a:spcBef>
              <a:buNone/>
            </a:pPr>
            <a:r>
              <a:rPr lang="en"/>
              <a:t>Comparing to domestic students, international students have a higher percentage of dissatisfaction rate.</a:t>
            </a:r>
          </a:p>
          <a:p>
            <a:pPr lvl="0">
              <a:spcBef>
                <a:spcPts val="0"/>
              </a:spcBef>
              <a:buNone/>
            </a:pPr>
            <a:r>
              <a:rPr lang="en"/>
              <a:t>P-value of 0.342 means that it’s not statistically significant.</a:t>
            </a:r>
          </a:p>
        </p:txBody>
      </p:sp>
      <p:pic>
        <p:nvPicPr>
          <p:cNvPr id="96" name="Shape 96"/>
          <p:cNvPicPr preferRelativeResize="0"/>
          <p:nvPr/>
        </p:nvPicPr>
        <p:blipFill>
          <a:blip r:embed="rId3">
            <a:alphaModFix/>
          </a:blip>
          <a:stretch>
            <a:fillRect/>
          </a:stretch>
        </p:blipFill>
        <p:spPr>
          <a:xfrm>
            <a:off x="3599249" y="1714499"/>
            <a:ext cx="5544750" cy="3429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460950" y="207425"/>
            <a:ext cx="8222100" cy="767700"/>
          </a:xfrm>
          <a:prstGeom prst="rect">
            <a:avLst/>
          </a:prstGeom>
        </p:spPr>
        <p:txBody>
          <a:bodyPr lIns="91425" tIns="91425" rIns="91425" bIns="91425" anchor="b" anchorCtr="0">
            <a:noAutofit/>
          </a:bodyPr>
          <a:lstStyle/>
          <a:p>
            <a:pPr lvl="0" algn="ctr">
              <a:spcBef>
                <a:spcPts val="0"/>
              </a:spcBef>
              <a:buNone/>
            </a:pPr>
            <a:r>
              <a:rPr lang="en" sz="3400"/>
              <a:t>Student satisfaction rate&amp; 2015 and 2017</a:t>
            </a:r>
          </a:p>
        </p:txBody>
      </p:sp>
      <p:sp>
        <p:nvSpPr>
          <p:cNvPr id="102" name="Shape 102"/>
          <p:cNvSpPr txBox="1">
            <a:spLocks noGrp="1"/>
          </p:cNvSpPr>
          <p:nvPr>
            <p:ph type="body" idx="1"/>
          </p:nvPr>
        </p:nvSpPr>
        <p:spPr>
          <a:xfrm>
            <a:off x="246675" y="1980725"/>
            <a:ext cx="2863200" cy="2710200"/>
          </a:xfrm>
          <a:prstGeom prst="rect">
            <a:avLst/>
          </a:prstGeom>
        </p:spPr>
        <p:txBody>
          <a:bodyPr lIns="91425" tIns="91425" rIns="91425" bIns="91425" anchor="t" anchorCtr="0">
            <a:noAutofit/>
          </a:bodyPr>
          <a:lstStyle/>
          <a:p>
            <a:pPr lvl="0">
              <a:spcBef>
                <a:spcPts val="0"/>
              </a:spcBef>
              <a:buNone/>
            </a:pPr>
            <a:r>
              <a:rPr lang="en"/>
              <a:t>Comparing to year 2015, students have a lower satisfaction rate in year 2017. Significant amount of students chose neutral.</a:t>
            </a:r>
          </a:p>
          <a:p>
            <a:pPr lvl="0">
              <a:spcBef>
                <a:spcPts val="0"/>
              </a:spcBef>
              <a:buNone/>
            </a:pPr>
            <a:r>
              <a:rPr lang="en"/>
              <a:t>However, there could be several external reasons: </a:t>
            </a:r>
            <a:r>
              <a:rPr lang="en" b="1"/>
              <a:t>priming and class year.</a:t>
            </a:r>
          </a:p>
        </p:txBody>
      </p:sp>
      <p:pic>
        <p:nvPicPr>
          <p:cNvPr id="103" name="Shape 103"/>
          <p:cNvPicPr preferRelativeResize="0"/>
          <p:nvPr/>
        </p:nvPicPr>
        <p:blipFill>
          <a:blip r:embed="rId3">
            <a:alphaModFix/>
          </a:blip>
          <a:stretch>
            <a:fillRect/>
          </a:stretch>
        </p:blipFill>
        <p:spPr>
          <a:xfrm>
            <a:off x="3453716" y="1729324"/>
            <a:ext cx="5690283" cy="3414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460950" y="282350"/>
            <a:ext cx="8222100" cy="767700"/>
          </a:xfrm>
          <a:prstGeom prst="rect">
            <a:avLst/>
          </a:prstGeom>
        </p:spPr>
        <p:txBody>
          <a:bodyPr lIns="91425" tIns="91425" rIns="91425" bIns="91425" anchor="b" anchorCtr="0">
            <a:noAutofit/>
          </a:bodyPr>
          <a:lstStyle/>
          <a:p>
            <a:pPr lvl="0" algn="ctr">
              <a:spcBef>
                <a:spcPts val="0"/>
              </a:spcBef>
              <a:buNone/>
            </a:pPr>
            <a:r>
              <a:rPr lang="en"/>
              <a:t>Hours dedicated to campus involvement</a:t>
            </a:r>
          </a:p>
        </p:txBody>
      </p:sp>
      <p:sp>
        <p:nvSpPr>
          <p:cNvPr id="109" name="Shape 109"/>
          <p:cNvSpPr txBox="1">
            <a:spLocks noGrp="1"/>
          </p:cNvSpPr>
          <p:nvPr>
            <p:ph type="body" idx="1"/>
          </p:nvPr>
        </p:nvSpPr>
        <p:spPr>
          <a:xfrm>
            <a:off x="209675" y="1970875"/>
            <a:ext cx="2923200" cy="2710200"/>
          </a:xfrm>
          <a:prstGeom prst="rect">
            <a:avLst/>
          </a:prstGeom>
        </p:spPr>
        <p:txBody>
          <a:bodyPr lIns="91425" tIns="91425" rIns="91425" bIns="91425" anchor="t" anchorCtr="0">
            <a:noAutofit/>
          </a:bodyPr>
          <a:lstStyle/>
          <a:p>
            <a:pPr lvl="0">
              <a:spcBef>
                <a:spcPts val="0"/>
              </a:spcBef>
              <a:buNone/>
            </a:pPr>
            <a:r>
              <a:rPr lang="en"/>
              <a:t>We don’t find significant difference between international and domestic student in regard to the hours they spent on campus involvement; international students are just as active as domestic students.</a:t>
            </a:r>
          </a:p>
        </p:txBody>
      </p:sp>
      <p:pic>
        <p:nvPicPr>
          <p:cNvPr id="110" name="Shape 110"/>
          <p:cNvPicPr preferRelativeResize="0"/>
          <p:nvPr/>
        </p:nvPicPr>
        <p:blipFill>
          <a:blip r:embed="rId3">
            <a:alphaModFix/>
          </a:blip>
          <a:stretch>
            <a:fillRect/>
          </a:stretch>
        </p:blipFill>
        <p:spPr>
          <a:xfrm>
            <a:off x="3373450" y="1681175"/>
            <a:ext cx="5770549" cy="34623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460950" y="492050"/>
            <a:ext cx="8222100" cy="767700"/>
          </a:xfrm>
          <a:prstGeom prst="rect">
            <a:avLst/>
          </a:prstGeom>
        </p:spPr>
        <p:txBody>
          <a:bodyPr lIns="91425" tIns="91425" rIns="91425" bIns="91425" anchor="ctr" anchorCtr="0">
            <a:noAutofit/>
          </a:bodyPr>
          <a:lstStyle/>
          <a:p>
            <a:pPr lvl="0" algn="ctr">
              <a:spcBef>
                <a:spcPts val="0"/>
              </a:spcBef>
              <a:buNone/>
            </a:pPr>
            <a:r>
              <a:rPr lang="en" sz="3000"/>
              <a:t>What organization are you involved in?/international &amp; domestic</a:t>
            </a:r>
          </a:p>
        </p:txBody>
      </p:sp>
      <p:sp>
        <p:nvSpPr>
          <p:cNvPr id="116" name="Shape 116"/>
          <p:cNvSpPr txBox="1">
            <a:spLocks noGrp="1"/>
          </p:cNvSpPr>
          <p:nvPr>
            <p:ph type="body" idx="1"/>
          </p:nvPr>
        </p:nvSpPr>
        <p:spPr>
          <a:xfrm>
            <a:off x="471900" y="1919075"/>
            <a:ext cx="3055800" cy="2710200"/>
          </a:xfrm>
          <a:prstGeom prst="rect">
            <a:avLst/>
          </a:prstGeom>
        </p:spPr>
        <p:txBody>
          <a:bodyPr lIns="91425" tIns="91425" rIns="91425" bIns="91425" anchor="t" anchorCtr="0">
            <a:noAutofit/>
          </a:bodyPr>
          <a:lstStyle/>
          <a:p>
            <a:pPr lvl="0">
              <a:spcBef>
                <a:spcPts val="0"/>
              </a:spcBef>
              <a:buNone/>
            </a:pPr>
            <a:r>
              <a:rPr lang="en"/>
              <a:t>Two findings: </a:t>
            </a:r>
          </a:p>
          <a:p>
            <a:pPr lvl="0">
              <a:spcBef>
                <a:spcPts val="0"/>
              </a:spcBef>
              <a:buNone/>
            </a:pPr>
            <a:r>
              <a:rPr lang="en"/>
              <a:t>First, international students are much more involved in service trip and community service. P-value 0.015.</a:t>
            </a:r>
          </a:p>
          <a:p>
            <a:pPr lvl="0">
              <a:spcBef>
                <a:spcPts val="0"/>
              </a:spcBef>
              <a:buNone/>
            </a:pPr>
            <a:r>
              <a:rPr lang="en"/>
              <a:t>Second, domestic students are much more involved in Greek life. P-value 0.08</a:t>
            </a:r>
          </a:p>
        </p:txBody>
      </p:sp>
      <p:pic>
        <p:nvPicPr>
          <p:cNvPr id="117" name="Shape 117"/>
          <p:cNvPicPr preferRelativeResize="0"/>
          <p:nvPr/>
        </p:nvPicPr>
        <p:blipFill>
          <a:blip r:embed="rId3">
            <a:alphaModFix/>
          </a:blip>
          <a:stretch>
            <a:fillRect/>
          </a:stretch>
        </p:blipFill>
        <p:spPr>
          <a:xfrm>
            <a:off x="3976725" y="1705175"/>
            <a:ext cx="5167274" cy="33860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397800" y="372075"/>
            <a:ext cx="8552100" cy="767700"/>
          </a:xfrm>
          <a:prstGeom prst="rect">
            <a:avLst/>
          </a:prstGeom>
        </p:spPr>
        <p:txBody>
          <a:bodyPr lIns="91425" tIns="91425" rIns="91425" bIns="91425" anchor="b" anchorCtr="0">
            <a:noAutofit/>
          </a:bodyPr>
          <a:lstStyle/>
          <a:p>
            <a:pPr lvl="0">
              <a:spcBef>
                <a:spcPts val="0"/>
              </a:spcBef>
              <a:buNone/>
            </a:pPr>
            <a:r>
              <a:rPr lang="en" sz="3000"/>
              <a:t>Do you participate in any student organizations?</a:t>
            </a:r>
          </a:p>
        </p:txBody>
      </p:sp>
      <p:pic>
        <p:nvPicPr>
          <p:cNvPr id="123" name="Shape 123"/>
          <p:cNvPicPr preferRelativeResize="0"/>
          <p:nvPr/>
        </p:nvPicPr>
        <p:blipFill>
          <a:blip r:embed="rId3">
            <a:alphaModFix/>
          </a:blip>
          <a:stretch>
            <a:fillRect/>
          </a:stretch>
        </p:blipFill>
        <p:spPr>
          <a:xfrm>
            <a:off x="1453312" y="1238675"/>
            <a:ext cx="6237375" cy="3608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471900" y="738725"/>
            <a:ext cx="8222100" cy="767700"/>
          </a:xfrm>
          <a:prstGeom prst="rect">
            <a:avLst/>
          </a:prstGeom>
        </p:spPr>
        <p:txBody>
          <a:bodyPr lIns="91425" tIns="91425" rIns="91425" bIns="91425" anchor="b" anchorCtr="0">
            <a:noAutofit/>
          </a:bodyPr>
          <a:lstStyle/>
          <a:p>
            <a:pPr lvl="0" algn="ctr">
              <a:spcBef>
                <a:spcPts val="0"/>
              </a:spcBef>
              <a:buNone/>
            </a:pPr>
            <a:r>
              <a:rPr lang="en"/>
              <a:t>Do you feel excluded from people in other groups on campus?</a:t>
            </a:r>
          </a:p>
        </p:txBody>
      </p:sp>
      <p:pic>
        <p:nvPicPr>
          <p:cNvPr id="129" name="Shape 129"/>
          <p:cNvPicPr preferRelativeResize="0"/>
          <p:nvPr/>
        </p:nvPicPr>
        <p:blipFill>
          <a:blip r:embed="rId3">
            <a:alphaModFix/>
          </a:blip>
          <a:stretch>
            <a:fillRect/>
          </a:stretch>
        </p:blipFill>
        <p:spPr>
          <a:xfrm>
            <a:off x="4066350" y="1843524"/>
            <a:ext cx="4925250" cy="2971050"/>
          </a:xfrm>
          <a:prstGeom prst="rect">
            <a:avLst/>
          </a:prstGeom>
          <a:noFill/>
          <a:ln>
            <a:noFill/>
          </a:ln>
        </p:spPr>
      </p:pic>
      <p:sp>
        <p:nvSpPr>
          <p:cNvPr id="130" name="Shape 130"/>
          <p:cNvSpPr txBox="1"/>
          <p:nvPr/>
        </p:nvSpPr>
        <p:spPr>
          <a:xfrm>
            <a:off x="397225" y="2413850"/>
            <a:ext cx="3483300" cy="2648100"/>
          </a:xfrm>
          <a:prstGeom prst="rect">
            <a:avLst/>
          </a:prstGeom>
          <a:noFill/>
          <a:ln>
            <a:noFill/>
          </a:ln>
        </p:spPr>
        <p:txBody>
          <a:bodyPr lIns="91425" tIns="91425" rIns="91425" bIns="91425" anchor="t" anchorCtr="0">
            <a:noAutofit/>
          </a:bodyPr>
          <a:lstStyle/>
          <a:p>
            <a:pPr lvl="0">
              <a:spcBef>
                <a:spcPts val="0"/>
              </a:spcBef>
              <a:buNone/>
            </a:pPr>
            <a:r>
              <a:rPr lang="en"/>
              <a:t>This shows that it does not matter if a student is in an organization; they will still get the same relationship with others on campus if they decided not to be involved in any clubs.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471900" y="738725"/>
            <a:ext cx="8222100" cy="767700"/>
          </a:xfrm>
          <a:prstGeom prst="rect">
            <a:avLst/>
          </a:prstGeom>
        </p:spPr>
        <p:txBody>
          <a:bodyPr lIns="91425" tIns="91425" rIns="91425" bIns="91425" anchor="b" anchorCtr="0">
            <a:noAutofit/>
          </a:bodyPr>
          <a:lstStyle/>
          <a:p>
            <a:pPr lvl="0" algn="ctr" rtl="0">
              <a:lnSpc>
                <a:spcPct val="115000"/>
              </a:lnSpc>
              <a:spcBef>
                <a:spcPts val="0"/>
              </a:spcBef>
              <a:buNone/>
            </a:pPr>
            <a:r>
              <a:rPr lang="en" sz="3000">
                <a:solidFill>
                  <a:srgbClr val="FFFFFF"/>
                </a:solidFill>
              </a:rPr>
              <a:t>How involved do you feel with other students on campus?</a:t>
            </a:r>
          </a:p>
        </p:txBody>
      </p:sp>
      <p:sp>
        <p:nvSpPr>
          <p:cNvPr id="136" name="Shape 136"/>
          <p:cNvSpPr txBox="1">
            <a:spLocks noGrp="1"/>
          </p:cNvSpPr>
          <p:nvPr>
            <p:ph type="body" idx="1"/>
          </p:nvPr>
        </p:nvSpPr>
        <p:spPr>
          <a:xfrm>
            <a:off x="400625" y="1861225"/>
            <a:ext cx="2930100" cy="2710200"/>
          </a:xfrm>
          <a:prstGeom prst="rect">
            <a:avLst/>
          </a:prstGeom>
        </p:spPr>
        <p:txBody>
          <a:bodyPr lIns="91425" tIns="91425" rIns="91425" bIns="91425" anchor="t" anchorCtr="0">
            <a:noAutofit/>
          </a:bodyPr>
          <a:lstStyle/>
          <a:p>
            <a:pPr lvl="0">
              <a:spcBef>
                <a:spcPts val="0"/>
              </a:spcBef>
              <a:buNone/>
            </a:pPr>
            <a:r>
              <a:rPr lang="en" sz="1400">
                <a:solidFill>
                  <a:srgbClr val="000000"/>
                </a:solidFill>
                <a:latin typeface="Arial"/>
                <a:ea typeface="Arial"/>
                <a:cs typeface="Arial"/>
                <a:sym typeface="Arial"/>
              </a:rPr>
              <a:t>The results of this graph is actually statistically significant.  Although the question may be similar to the question I discussed earlier about exclusion and the relationship with other students on campus, there is a significant plurality response from the participants and nonparticipants.  </a:t>
            </a:r>
          </a:p>
        </p:txBody>
      </p:sp>
      <p:pic>
        <p:nvPicPr>
          <p:cNvPr id="137" name="Shape 137"/>
          <p:cNvPicPr preferRelativeResize="0"/>
          <p:nvPr/>
        </p:nvPicPr>
        <p:blipFill>
          <a:blip r:embed="rId3">
            <a:alphaModFix/>
          </a:blip>
          <a:stretch>
            <a:fillRect/>
          </a:stretch>
        </p:blipFill>
        <p:spPr>
          <a:xfrm>
            <a:off x="3737950" y="1976911"/>
            <a:ext cx="5009200" cy="25945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471900" y="738725"/>
            <a:ext cx="8222100" cy="767700"/>
          </a:xfrm>
          <a:prstGeom prst="rect">
            <a:avLst/>
          </a:prstGeom>
        </p:spPr>
        <p:txBody>
          <a:bodyPr lIns="91425" tIns="91425" rIns="91425" bIns="91425" anchor="b" anchorCtr="0">
            <a:noAutofit/>
          </a:bodyPr>
          <a:lstStyle/>
          <a:p>
            <a:pPr lvl="0">
              <a:spcBef>
                <a:spcPts val="0"/>
              </a:spcBef>
              <a:buNone/>
            </a:pPr>
            <a:r>
              <a:rPr lang="en"/>
              <a:t>How is your relationships with other students on campus?</a:t>
            </a:r>
          </a:p>
        </p:txBody>
      </p:sp>
      <p:pic>
        <p:nvPicPr>
          <p:cNvPr id="143" name="Shape 143"/>
          <p:cNvPicPr preferRelativeResize="0"/>
          <p:nvPr/>
        </p:nvPicPr>
        <p:blipFill>
          <a:blip r:embed="rId3">
            <a:alphaModFix/>
          </a:blip>
          <a:stretch>
            <a:fillRect/>
          </a:stretch>
        </p:blipFill>
        <p:spPr>
          <a:xfrm>
            <a:off x="4150774" y="1857574"/>
            <a:ext cx="4771150" cy="3057249"/>
          </a:xfrm>
          <a:prstGeom prst="rect">
            <a:avLst/>
          </a:prstGeom>
          <a:noFill/>
          <a:ln>
            <a:noFill/>
          </a:ln>
        </p:spPr>
      </p:pic>
      <p:sp>
        <p:nvSpPr>
          <p:cNvPr id="144" name="Shape 144"/>
          <p:cNvSpPr txBox="1"/>
          <p:nvPr/>
        </p:nvSpPr>
        <p:spPr>
          <a:xfrm>
            <a:off x="366675" y="1857575"/>
            <a:ext cx="3483300" cy="2868300"/>
          </a:xfrm>
          <a:prstGeom prst="rect">
            <a:avLst/>
          </a:prstGeom>
          <a:noFill/>
          <a:ln>
            <a:noFill/>
          </a:ln>
        </p:spPr>
        <p:txBody>
          <a:bodyPr lIns="91425" tIns="91425" rIns="91425" bIns="91425" anchor="t" anchorCtr="0">
            <a:noAutofit/>
          </a:bodyPr>
          <a:lstStyle/>
          <a:p>
            <a:pPr lvl="0">
              <a:spcBef>
                <a:spcPts val="0"/>
              </a:spcBef>
              <a:buNone/>
            </a:pPr>
            <a:r>
              <a:rPr lang="en"/>
              <a:t>There was not much of a difference in answers between club participants and nonparticipants when asked about their relationship with other students on campus. Not everyone will know everyone on campus, so the results make sense. </a:t>
            </a:r>
          </a:p>
          <a:p>
            <a:pPr lvl="0">
              <a:spcBef>
                <a:spcPts val="0"/>
              </a:spcBef>
              <a:buNone/>
            </a:pPr>
            <a:endParaRPr/>
          </a:p>
          <a:p>
            <a:pPr lvl="0">
              <a:spcBef>
                <a:spcPts val="0"/>
              </a:spcBef>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471900" y="738725"/>
            <a:ext cx="8222100" cy="767700"/>
          </a:xfrm>
          <a:prstGeom prst="rect">
            <a:avLst/>
          </a:prstGeom>
        </p:spPr>
        <p:txBody>
          <a:bodyPr lIns="91425" tIns="91425" rIns="91425" bIns="91425" anchor="b" anchorCtr="0">
            <a:noAutofit/>
          </a:bodyPr>
          <a:lstStyle/>
          <a:p>
            <a:pPr lvl="0" algn="ctr">
              <a:spcBef>
                <a:spcPts val="0"/>
              </a:spcBef>
              <a:buNone/>
            </a:pPr>
            <a:r>
              <a:rPr lang="en"/>
              <a:t>How satisfied are you with your Dickinson experience?</a:t>
            </a:r>
          </a:p>
        </p:txBody>
      </p:sp>
      <p:pic>
        <p:nvPicPr>
          <p:cNvPr id="150" name="Shape 150"/>
          <p:cNvPicPr preferRelativeResize="0"/>
          <p:nvPr/>
        </p:nvPicPr>
        <p:blipFill>
          <a:blip r:embed="rId3">
            <a:alphaModFix/>
          </a:blip>
          <a:stretch>
            <a:fillRect/>
          </a:stretch>
        </p:blipFill>
        <p:spPr>
          <a:xfrm>
            <a:off x="3958100" y="1864124"/>
            <a:ext cx="4926978" cy="2710199"/>
          </a:xfrm>
          <a:prstGeom prst="rect">
            <a:avLst/>
          </a:prstGeom>
          <a:noFill/>
          <a:ln>
            <a:noFill/>
          </a:ln>
        </p:spPr>
      </p:pic>
      <p:sp>
        <p:nvSpPr>
          <p:cNvPr id="151" name="Shape 151"/>
          <p:cNvSpPr txBox="1"/>
          <p:nvPr/>
        </p:nvSpPr>
        <p:spPr>
          <a:xfrm>
            <a:off x="376850" y="1864125"/>
            <a:ext cx="3279600" cy="3110700"/>
          </a:xfrm>
          <a:prstGeom prst="rect">
            <a:avLst/>
          </a:prstGeom>
          <a:noFill/>
          <a:ln>
            <a:noFill/>
          </a:ln>
        </p:spPr>
        <p:txBody>
          <a:bodyPr lIns="91425" tIns="91425" rIns="91425" bIns="91425" anchor="t" anchorCtr="0">
            <a:noAutofit/>
          </a:bodyPr>
          <a:lstStyle/>
          <a:p>
            <a:pPr lvl="0">
              <a:spcBef>
                <a:spcPts val="0"/>
              </a:spcBef>
              <a:buNone/>
            </a:pPr>
            <a:r>
              <a:rPr lang="en"/>
              <a:t>What stood out to me in particular is that many 32% were indifferent about their experience. I personally think that if I go to the college that I committed to, I would want to have the best experience, so it really surprised me to see that people were not satisfied nor unsatisfied with Dickinson.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title"/>
          </p:nvPr>
        </p:nvSpPr>
        <p:spPr>
          <a:xfrm>
            <a:off x="471900" y="738725"/>
            <a:ext cx="8222100" cy="767700"/>
          </a:xfrm>
          <a:prstGeom prst="rect">
            <a:avLst/>
          </a:prstGeom>
        </p:spPr>
        <p:txBody>
          <a:bodyPr lIns="91425" tIns="91425" rIns="91425" bIns="91425" anchor="b" anchorCtr="0">
            <a:noAutofit/>
          </a:bodyPr>
          <a:lstStyle/>
          <a:p>
            <a:pPr lvl="0" algn="ctr">
              <a:spcBef>
                <a:spcPts val="0"/>
              </a:spcBef>
              <a:buNone/>
            </a:pPr>
            <a:r>
              <a:rPr lang="en"/>
              <a:t>How satisfied are you with the current organizations on campus? </a:t>
            </a:r>
          </a:p>
        </p:txBody>
      </p:sp>
      <p:pic>
        <p:nvPicPr>
          <p:cNvPr id="157" name="Shape 157"/>
          <p:cNvPicPr preferRelativeResize="0"/>
          <p:nvPr/>
        </p:nvPicPr>
        <p:blipFill>
          <a:blip r:embed="rId3">
            <a:alphaModFix/>
          </a:blip>
          <a:stretch>
            <a:fillRect/>
          </a:stretch>
        </p:blipFill>
        <p:spPr>
          <a:xfrm>
            <a:off x="4066700" y="1919074"/>
            <a:ext cx="4786825" cy="2609025"/>
          </a:xfrm>
          <a:prstGeom prst="rect">
            <a:avLst/>
          </a:prstGeom>
          <a:noFill/>
          <a:ln>
            <a:noFill/>
          </a:ln>
        </p:spPr>
      </p:pic>
      <p:sp>
        <p:nvSpPr>
          <p:cNvPr id="158" name="Shape 158"/>
          <p:cNvSpPr txBox="1"/>
          <p:nvPr/>
        </p:nvSpPr>
        <p:spPr>
          <a:xfrm>
            <a:off x="366675" y="1853700"/>
            <a:ext cx="3320400" cy="2933400"/>
          </a:xfrm>
          <a:prstGeom prst="rect">
            <a:avLst/>
          </a:prstGeom>
          <a:noFill/>
          <a:ln>
            <a:noFill/>
          </a:ln>
        </p:spPr>
        <p:txBody>
          <a:bodyPr lIns="91425" tIns="91425" rIns="91425" bIns="91425" anchor="t" anchorCtr="0">
            <a:noAutofit/>
          </a:bodyPr>
          <a:lstStyle/>
          <a:p>
            <a:pPr lvl="0">
              <a:spcBef>
                <a:spcPts val="0"/>
              </a:spcBef>
              <a:buNone/>
            </a:pPr>
            <a:r>
              <a:rPr lang="en"/>
              <a:t>We found that there really was not much of a difference in responses from both participants and nonparticipants. We also asked if they feel excluded from people in other groups on campus, and also got similar answers from the two groups. </a:t>
            </a:r>
          </a:p>
        </p:txBody>
      </p:sp>
    </p:spTree>
  </p:cSld>
  <p:clrMapOvr>
    <a:masterClrMapping/>
  </p:clrMapOvr>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1066</Words>
  <Application>Microsoft Office PowerPoint</Application>
  <PresentationFormat>On-screen Show (16:9)</PresentationFormat>
  <Paragraphs>46</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Roboto</vt:lpstr>
      <vt:lpstr>Arial</vt:lpstr>
      <vt:lpstr>Times New Roman</vt:lpstr>
      <vt:lpstr>material</vt:lpstr>
      <vt:lpstr>Engagement and Inclusivity at Dickinson College</vt:lpstr>
      <vt:lpstr>Methodolgy</vt:lpstr>
      <vt:lpstr>International/ domestic student</vt:lpstr>
      <vt:lpstr>First-generation &amp; international/domestic</vt:lpstr>
      <vt:lpstr>Dickinson Experience &amp; international/domestic</vt:lpstr>
      <vt:lpstr>Student satisfaction rate&amp; 2015 and 2017</vt:lpstr>
      <vt:lpstr>Hours dedicated to campus involvement</vt:lpstr>
      <vt:lpstr>What organization are you involved in?/international &amp; domestic</vt:lpstr>
      <vt:lpstr>Do you participate in any student organizations?</vt:lpstr>
      <vt:lpstr>Do you feel excluded from people in other groups on campus?</vt:lpstr>
      <vt:lpstr>How involved do you feel with other students on campus?</vt:lpstr>
      <vt:lpstr>How is your relationships with other students on campus?</vt:lpstr>
      <vt:lpstr>How satisfied are you with your Dickinson experience?</vt:lpstr>
      <vt:lpstr>How satisfied are you with the current organizations on campus?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Engagement and Inclusivity at Dickinson College</dc:title>
  <dc:creator>Niebler, Sarah</dc:creator>
  <cp:lastModifiedBy>Niebler, Sarah</cp:lastModifiedBy>
  <cp:revision>1</cp:revision>
  <dcterms:modified xsi:type="dcterms:W3CDTF">2017-05-15T19:23:06Z</dcterms:modified>
</cp:coreProperties>
</file>