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311" r:id="rId3"/>
    <p:sldId id="312" r:id="rId4"/>
    <p:sldId id="316" r:id="rId5"/>
    <p:sldId id="314" r:id="rId6"/>
    <p:sldId id="313" r:id="rId7"/>
    <p:sldId id="31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gliotta, Caitlin" initials="GC" lastIdx="1" clrIdx="0">
    <p:extLst>
      <p:ext uri="{19B8F6BF-5375-455C-9EA6-DF929625EA0E}">
        <p15:presenceInfo xmlns:p15="http://schemas.microsoft.com/office/powerpoint/2012/main" userId="S::gugliotc@dickinson.edu::e93b13ff-442a-4e57-b12b-937e98bdd1f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3"/>
  </p:normalViewPr>
  <p:slideViewPr>
    <p:cSldViewPr snapToGrid="0" snapToObjects="1">
      <p:cViewPr varScale="1">
        <p:scale>
          <a:sx n="86" d="100"/>
          <a:sy n="86" d="100"/>
        </p:scale>
        <p:origin x="10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aitlingugliotta/Desktop/Public%20Opinion/Final%20Project%20For%20Re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aitlingugliotta/Desktop/Public%20Opinion/Final%20Project%20Maggie's%20Par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tlingugliotta\Desktop\Public%20Opinion\Final%20Project%20Maggie's%20Pa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aitlingugliotta/Desktop/Public%20Opinion/Final%20Project%20For%20Rea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aitlingugliotta/Desktop/Public%20Opinion/Final%20Projec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Sheet1!$A$1:$A$5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Sheet1!$B$1:$B$5</c:f>
              <c:numCache>
                <c:formatCode>General</c:formatCode>
                <c:ptCount val="5"/>
                <c:pt idx="0">
                  <c:v>0.5</c:v>
                </c:pt>
                <c:pt idx="1">
                  <c:v>12</c:v>
                </c:pt>
                <c:pt idx="2">
                  <c:v>32.5</c:v>
                </c:pt>
                <c:pt idx="3">
                  <c:v>26.4</c:v>
                </c:pt>
                <c:pt idx="4">
                  <c:v>28.6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EB-6841-A9B4-1C70555775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25815616"/>
        <c:axId val="825817296"/>
      </c:barChart>
      <c:catAx>
        <c:axId val="825815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Level</a:t>
                </a:r>
                <a:r>
                  <a:rPr lang="en-US" sz="1600" b="1" baseline="0">
                    <a:solidFill>
                      <a:schemeClr val="tx1"/>
                    </a:solidFill>
                    <a:latin typeface="Times New Roman"/>
                  </a:rPr>
                  <a:t> of Education</a:t>
                </a:r>
                <a:endParaRPr lang="en-US" sz="1600" b="1">
                  <a:solidFill>
                    <a:schemeClr val="tx1"/>
                  </a:solidFill>
                  <a:latin typeface="Times New Roman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825817296"/>
        <c:crosses val="autoZero"/>
        <c:auto val="1"/>
        <c:lblAlgn val="ctr"/>
        <c:lblOffset val="100"/>
        <c:noMultiLvlLbl val="0"/>
      </c:catAx>
      <c:valAx>
        <c:axId val="825817296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Frequency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8258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84219160104987"/>
          <c:y val="8.3689304461942254E-2"/>
          <c:w val="0.84806521580635752"/>
          <c:h val="0.62396817585301834"/>
        </c:manualLayout>
      </c:layout>
      <c:barChart>
        <c:barDir val="col"/>
        <c:grouping val="clustered"/>
        <c:varyColors val="0"/>
        <c:ser>
          <c:idx val="0"/>
          <c:order val="0"/>
          <c:tx>
            <c:v>Support</c:v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D1-1D4A-80ED-CDF2573CE558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D1-1D4A-80ED-CDF2573CE558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D1-1D4A-80ED-CDF2573CE558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D1-1D4A-80ED-CDF2573CE55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3D1-1D4A-80ED-CDF2573CE5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'ExG (bi)'!$A$2:$A$6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 degree </c:v>
                </c:pt>
              </c:strCache>
            </c:strRef>
          </c:cat>
          <c:val>
            <c:numRef>
              <c:f>'ExG (bi)'!$C$2:$C$6</c:f>
              <c:numCache>
                <c:formatCode>0</c:formatCode>
                <c:ptCount val="5"/>
                <c:pt idx="0">
                  <c:v>83.333333333333343</c:v>
                </c:pt>
                <c:pt idx="1">
                  <c:v>68.345323741007192</c:v>
                </c:pt>
                <c:pt idx="2">
                  <c:v>76.455026455026456</c:v>
                </c:pt>
                <c:pt idx="3">
                  <c:v>78.896103896103895</c:v>
                </c:pt>
                <c:pt idx="4">
                  <c:v>87.761194029850742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3D1-1D4A-80ED-CDF2573CE558}"/>
            </c:ext>
          </c:extLst>
        </c:ser>
        <c:ser>
          <c:idx val="1"/>
          <c:order val="1"/>
          <c:tx>
            <c:v>Oppose</c:v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'ExG (bi)'!$A$2:$A$6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 degree </c:v>
                </c:pt>
              </c:strCache>
            </c:strRef>
          </c:cat>
          <c:val>
            <c:numRef>
              <c:f>'ExG (bi)'!$E$2:$E$6</c:f>
              <c:numCache>
                <c:formatCode>0</c:formatCode>
                <c:ptCount val="5"/>
                <c:pt idx="0">
                  <c:v>16.666666666666664</c:v>
                </c:pt>
                <c:pt idx="1">
                  <c:v>27.338129496402878</c:v>
                </c:pt>
                <c:pt idx="2">
                  <c:v>19.576719576719576</c:v>
                </c:pt>
                <c:pt idx="3">
                  <c:v>16.883116883116884</c:v>
                </c:pt>
                <c:pt idx="4">
                  <c:v>9.5522388059701502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3D1-1D4A-80ED-CDF2573CE558}"/>
            </c:ext>
          </c:extLst>
        </c:ser>
        <c:ser>
          <c:idx val="2"/>
          <c:order val="2"/>
          <c:tx>
            <c:v>Don't Know</c:v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'ExG (bi)'!$A$2:$A$6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 degree </c:v>
                </c:pt>
              </c:strCache>
            </c:strRef>
          </c:cat>
          <c:val>
            <c:numRef>
              <c:f>'ExG (bi)'!$G$2:$G$6</c:f>
              <c:numCache>
                <c:formatCode>0</c:formatCode>
                <c:ptCount val="5"/>
                <c:pt idx="0">
                  <c:v>0</c:v>
                </c:pt>
                <c:pt idx="1">
                  <c:v>4.3165467625899279</c:v>
                </c:pt>
                <c:pt idx="2">
                  <c:v>3.9682539682539679</c:v>
                </c:pt>
                <c:pt idx="3">
                  <c:v>4.220779220779221</c:v>
                </c:pt>
                <c:pt idx="4">
                  <c:v>2.6865671641791042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3D1-1D4A-80ED-CDF2573CE5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3186192"/>
        <c:axId val="205546160"/>
      </c:barChart>
      <c:catAx>
        <c:axId val="203186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Level of Education</a:t>
                </a:r>
              </a:p>
            </c:rich>
          </c:tx>
          <c:layout>
            <c:manualLayout>
              <c:xMode val="edge"/>
              <c:yMode val="edge"/>
              <c:x val="0.40886665208515605"/>
              <c:y val="0.841205161854768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205546160"/>
        <c:crosses val="autoZero"/>
        <c:auto val="1"/>
        <c:lblAlgn val="ctr"/>
        <c:lblOffset val="100"/>
        <c:noMultiLvlLbl val="0"/>
      </c:catAx>
      <c:valAx>
        <c:axId val="2055461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Frequency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20318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50373350786407"/>
          <c:y val="7.5124537055196422E-2"/>
          <c:w val="0.84806521580635752"/>
          <c:h val="0.62816190944881889"/>
        </c:manualLayout>
      </c:layout>
      <c:barChart>
        <c:barDir val="col"/>
        <c:grouping val="clustered"/>
        <c:varyColors val="0"/>
        <c:ser>
          <c:idx val="0"/>
          <c:order val="0"/>
          <c:tx>
            <c:v>Liberal</c:v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'ExI (bi)'!$A$2:$A$6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 degree </c:v>
                </c:pt>
              </c:strCache>
            </c:strRef>
          </c:cat>
          <c:val>
            <c:numRef>
              <c:f>'ExI (bi)'!$C$2:$C$6</c:f>
              <c:numCache>
                <c:formatCode>0</c:formatCode>
                <c:ptCount val="5"/>
                <c:pt idx="0">
                  <c:v>50</c:v>
                </c:pt>
                <c:pt idx="1">
                  <c:v>45.390070921985817</c:v>
                </c:pt>
                <c:pt idx="2">
                  <c:v>57.441253263707573</c:v>
                </c:pt>
                <c:pt idx="3">
                  <c:v>58.957654723127042</c:v>
                </c:pt>
                <c:pt idx="4">
                  <c:v>69.047619047619051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D-F84E-9CA1-0ACA9DFD87EF}"/>
            </c:ext>
          </c:extLst>
        </c:ser>
        <c:ser>
          <c:idx val="1"/>
          <c:order val="1"/>
          <c:tx>
            <c:v>Neither Liberal nor Conservatice</c:v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'ExI (bi)'!$A$2:$A$6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 degree </c:v>
                </c:pt>
              </c:strCache>
            </c:strRef>
          </c:cat>
          <c:val>
            <c:numRef>
              <c:f>'ExI (bi)'!$E$2:$E$6</c:f>
              <c:numCache>
                <c:formatCode>0</c:formatCode>
                <c:ptCount val="5"/>
                <c:pt idx="0">
                  <c:v>0</c:v>
                </c:pt>
                <c:pt idx="1">
                  <c:v>16.312056737588655</c:v>
                </c:pt>
                <c:pt idx="2">
                  <c:v>17.75456919060052</c:v>
                </c:pt>
                <c:pt idx="3">
                  <c:v>16.938110749185668</c:v>
                </c:pt>
                <c:pt idx="4">
                  <c:v>13.095238095238097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9D-F84E-9CA1-0ACA9DFD87EF}"/>
            </c:ext>
          </c:extLst>
        </c:ser>
        <c:ser>
          <c:idx val="2"/>
          <c:order val="2"/>
          <c:tx>
            <c:v>Conservative</c:v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'ExI (bi)'!$A$2:$A$6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 degree </c:v>
                </c:pt>
              </c:strCache>
            </c:strRef>
          </c:cat>
          <c:val>
            <c:numRef>
              <c:f>'ExI (bi)'!$G$2:$G$6</c:f>
              <c:numCache>
                <c:formatCode>0</c:formatCode>
                <c:ptCount val="5"/>
                <c:pt idx="0">
                  <c:v>16.666666666666664</c:v>
                </c:pt>
                <c:pt idx="1">
                  <c:v>32.62411347517731</c:v>
                </c:pt>
                <c:pt idx="2">
                  <c:v>20.626631853785902</c:v>
                </c:pt>
                <c:pt idx="3">
                  <c:v>21.498371335504888</c:v>
                </c:pt>
                <c:pt idx="4">
                  <c:v>17.261904761904763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9D-F84E-9CA1-0ACA9DFD87EF}"/>
            </c:ext>
          </c:extLst>
        </c:ser>
        <c:ser>
          <c:idx val="3"/>
          <c:order val="3"/>
          <c:tx>
            <c:v>Don't Know</c:v>
          </c:tx>
          <c:spPr>
            <a:solidFill>
              <a:schemeClr val="dk1">
                <a:tint val="9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'ExI (bi)'!$A$2:$A$6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 degree </c:v>
                </c:pt>
              </c:strCache>
            </c:strRef>
          </c:cat>
          <c:val>
            <c:numRef>
              <c:f>'ExI (bi)'!$I$2:$I$6</c:f>
              <c:numCache>
                <c:formatCode>0</c:formatCode>
                <c:ptCount val="5"/>
                <c:pt idx="0">
                  <c:v>33.333333333333329</c:v>
                </c:pt>
                <c:pt idx="1">
                  <c:v>5.6737588652482271</c:v>
                </c:pt>
                <c:pt idx="2">
                  <c:v>4.1775456919060057</c:v>
                </c:pt>
                <c:pt idx="3">
                  <c:v>2.6058631921824107</c:v>
                </c:pt>
                <c:pt idx="4">
                  <c:v>0.59523809523809523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9D-F84E-9CA1-0ACA9DFD87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9653904"/>
        <c:axId val="1358080736"/>
      </c:barChart>
      <c:catAx>
        <c:axId val="13596539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  <a:latin typeface="Times New Roman"/>
                  </a:rPr>
                  <a:t>Highest Level of Education</a:t>
                </a:r>
              </a:p>
            </c:rich>
          </c:tx>
          <c:layout>
            <c:manualLayout>
              <c:xMode val="edge"/>
              <c:yMode val="edge"/>
              <c:x val="0.36277012248468943"/>
              <c:y val="0.840724170842281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358080736"/>
        <c:crosses val="autoZero"/>
        <c:auto val="1"/>
        <c:lblAlgn val="ctr"/>
        <c:lblOffset val="100"/>
        <c:noMultiLvlLbl val="0"/>
      </c:catAx>
      <c:valAx>
        <c:axId val="1358080736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Frequency</a:t>
                </a:r>
                <a:r>
                  <a:rPr lang="en-US" sz="1600" b="1" baseline="0">
                    <a:solidFill>
                      <a:schemeClr val="tx1"/>
                    </a:solidFill>
                    <a:latin typeface="Times New Roman"/>
                  </a:rPr>
                  <a:t> (%)</a:t>
                </a:r>
                <a:endParaRPr lang="en-US" sz="1600" b="1">
                  <a:solidFill>
                    <a:schemeClr val="tx1"/>
                  </a:solidFill>
                  <a:latin typeface="Times New Roman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135965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581960241080976"/>
          <c:y val="0.90747633818499962"/>
          <c:w val="0.73433969172632807"/>
          <c:h val="3.87230524084349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58293234179061"/>
          <c:y val="4.202263779527559E-2"/>
          <c:w val="0.87352817876932032"/>
          <c:h val="0.74621746500437447"/>
        </c:manualLayout>
      </c:layout>
      <c:barChart>
        <c:barDir val="col"/>
        <c:grouping val="clustered"/>
        <c:varyColors val="0"/>
        <c:ser>
          <c:idx val="0"/>
          <c:order val="0"/>
          <c:tx>
            <c:v>Doing enough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Sheet1!$A$22:$A$26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Sheet1!$C$22:$C$26</c:f>
              <c:numCache>
                <c:formatCode>0</c:formatCode>
                <c:ptCount val="5"/>
                <c:pt idx="0">
                  <c:v>0</c:v>
                </c:pt>
                <c:pt idx="1">
                  <c:v>18.399999999999999</c:v>
                </c:pt>
                <c:pt idx="2">
                  <c:v>9</c:v>
                </c:pt>
                <c:pt idx="3">
                  <c:v>11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8-164E-9F18-9D9E1DF76859}"/>
            </c:ext>
          </c:extLst>
        </c:ser>
        <c:ser>
          <c:idx val="1"/>
          <c:order val="1"/>
          <c:tx>
            <c:v>Doing too much</c:v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Sheet1!$A$22:$A$26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Sheet1!$E$22:$E$26</c:f>
              <c:numCache>
                <c:formatCode>0</c:formatCode>
                <c:ptCount val="5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D8-164E-9F18-9D9E1DF76859}"/>
            </c:ext>
          </c:extLst>
        </c:ser>
        <c:ser>
          <c:idx val="2"/>
          <c:order val="2"/>
          <c:tx>
            <c:v>More needs to be done</c:v>
          </c:tx>
          <c:spPr>
            <a:pattFill prst="pct50">
              <a:fgClr>
                <a:schemeClr val="bg2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Sheet1!$A$22:$A$26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Sheet1!$G$22:$G$26</c:f>
              <c:numCache>
                <c:formatCode>0</c:formatCode>
                <c:ptCount val="5"/>
                <c:pt idx="0">
                  <c:v>83</c:v>
                </c:pt>
                <c:pt idx="1">
                  <c:v>70</c:v>
                </c:pt>
                <c:pt idx="2">
                  <c:v>79</c:v>
                </c:pt>
                <c:pt idx="3">
                  <c:v>79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D8-164E-9F18-9D9E1DF76859}"/>
            </c:ext>
          </c:extLst>
        </c:ser>
        <c:ser>
          <c:idx val="3"/>
          <c:order val="3"/>
          <c:tx>
            <c:v>Don't know</c:v>
          </c:tx>
          <c:spPr>
            <a:pattFill prst="lt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Sheet1!$A$22:$A$26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Sheet1!$I$22:$I$26</c:f>
              <c:numCache>
                <c:formatCode>0</c:formatCode>
                <c:ptCount val="5"/>
                <c:pt idx="0">
                  <c:v>17</c:v>
                </c:pt>
                <c:pt idx="1">
                  <c:v>8</c:v>
                </c:pt>
                <c:pt idx="2">
                  <c:v>9</c:v>
                </c:pt>
                <c:pt idx="3">
                  <c:v>7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D8-164E-9F18-9D9E1DF768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25349088"/>
        <c:axId val="879092960"/>
      </c:barChart>
      <c:catAx>
        <c:axId val="825349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Level of Education</a:t>
                </a:r>
              </a:p>
            </c:rich>
          </c:tx>
          <c:layout>
            <c:manualLayout>
              <c:xMode val="edge"/>
              <c:yMode val="edge"/>
              <c:x val="0.39239683581219015"/>
              <c:y val="0.921787784339457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879092960"/>
        <c:crosses val="autoZero"/>
        <c:auto val="1"/>
        <c:lblAlgn val="ctr"/>
        <c:lblOffset val="100"/>
        <c:noMultiLvlLbl val="0"/>
      </c:catAx>
      <c:valAx>
        <c:axId val="879092960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Frequency (%)</a:t>
                </a:r>
              </a:p>
            </c:rich>
          </c:tx>
          <c:layout>
            <c:manualLayout>
              <c:xMode val="edge"/>
              <c:yMode val="edge"/>
              <c:x val="1.3619495479731705E-2"/>
              <c:y val="0.294872544341048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82534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66327646544182"/>
          <c:y val="1.4322506561679795E-2"/>
          <c:w val="0.76867344706911633"/>
          <c:h val="0.152344160104986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991032529112579E-2"/>
          <c:y val="0.14966152668416449"/>
          <c:w val="0.89023127807695324"/>
          <c:h val="0.66836395450568675"/>
        </c:manualLayout>
      </c:layout>
      <c:barChart>
        <c:barDir val="col"/>
        <c:grouping val="clustered"/>
        <c:varyColors val="0"/>
        <c:ser>
          <c:idx val="0"/>
          <c:order val="0"/>
          <c:tx>
            <c:v>Favorable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Sheet1!$A$39:$A$43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Sheet1!$C$39:$C$43</c:f>
              <c:numCache>
                <c:formatCode>0</c:formatCode>
                <c:ptCount val="5"/>
                <c:pt idx="0">
                  <c:v>100</c:v>
                </c:pt>
                <c:pt idx="1">
                  <c:v>66</c:v>
                </c:pt>
                <c:pt idx="2">
                  <c:v>72</c:v>
                </c:pt>
                <c:pt idx="3">
                  <c:v>70</c:v>
                </c:pt>
                <c:pt idx="4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6-CA4E-AF7E-5F2E0FF3D422}"/>
            </c:ext>
          </c:extLst>
        </c:ser>
        <c:ser>
          <c:idx val="1"/>
          <c:order val="1"/>
          <c:tx>
            <c:v>Unfavorable</c:v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Sheet1!$A$39:$A$43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Sheet1!$E$39:$E$43</c:f>
              <c:numCache>
                <c:formatCode>0</c:formatCode>
                <c:ptCount val="5"/>
                <c:pt idx="0">
                  <c:v>0</c:v>
                </c:pt>
                <c:pt idx="1">
                  <c:v>15</c:v>
                </c:pt>
                <c:pt idx="2">
                  <c:v>12</c:v>
                </c:pt>
                <c:pt idx="3">
                  <c:v>15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36-CA4E-AF7E-5F2E0FF3D422}"/>
            </c:ext>
          </c:extLst>
        </c:ser>
        <c:ser>
          <c:idx val="2"/>
          <c:order val="2"/>
          <c:tx>
            <c:v>Don't know</c:v>
          </c:tx>
          <c:spPr>
            <a:pattFill prst="pct50">
              <a:fgClr>
                <a:schemeClr val="bg2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Sheet1!$A$39:$A$43</c:f>
              <c:strCache>
                <c:ptCount val="5"/>
                <c:pt idx="0">
                  <c:v>Less than high school</c:v>
                </c:pt>
                <c:pt idx="1">
                  <c:v>High school graduate</c:v>
                </c:pt>
                <c:pt idx="2">
                  <c:v>Some college or technical school</c:v>
                </c:pt>
                <c:pt idx="3">
                  <c:v>4-year college graduate</c:v>
                </c:pt>
                <c:pt idx="4">
                  <c:v>Graduate or professional degree</c:v>
                </c:pt>
              </c:strCache>
            </c:strRef>
          </c:cat>
          <c:val>
            <c:numRef>
              <c:f>Sheet1!$G$39:$G$43</c:f>
              <c:numCache>
                <c:formatCode>0</c:formatCode>
                <c:ptCount val="5"/>
                <c:pt idx="0">
                  <c:v>0</c:v>
                </c:pt>
                <c:pt idx="1">
                  <c:v>19</c:v>
                </c:pt>
                <c:pt idx="2">
                  <c:v>16</c:v>
                </c:pt>
                <c:pt idx="3">
                  <c:v>15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36-CA4E-AF7E-5F2E0FF3D4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77757712"/>
        <c:axId val="898791040"/>
      </c:barChart>
      <c:catAx>
        <c:axId val="8777577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chemeClr val="tx1"/>
                    </a:solidFill>
                    <a:latin typeface="Times New Roman"/>
                  </a:rPr>
                  <a:t>Level of Education</a:t>
                </a:r>
              </a:p>
            </c:rich>
          </c:tx>
          <c:layout>
            <c:manualLayout>
              <c:xMode val="edge"/>
              <c:yMode val="edge"/>
              <c:x val="0.36213782779473286"/>
              <c:y val="0.934009985300090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898791040"/>
        <c:crosses val="autoZero"/>
        <c:auto val="1"/>
        <c:lblAlgn val="ctr"/>
        <c:lblOffset val="100"/>
        <c:noMultiLvlLbl val="0"/>
      </c:catAx>
      <c:valAx>
        <c:axId val="898791040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Times New Roman"/>
                  </a:rPr>
                  <a:t>Frequency</a:t>
                </a:r>
                <a:r>
                  <a:rPr lang="en-US" sz="1600" b="1" baseline="0">
                    <a:solidFill>
                      <a:schemeClr val="tx1"/>
                    </a:solidFill>
                    <a:latin typeface="Times New Roman"/>
                  </a:rPr>
                  <a:t>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pPr>
            <a:endParaRPr lang="en-US"/>
          </a:p>
        </c:txPr>
        <c:crossAx val="87775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58666277826382"/>
          <c:y val="2.3043028712320047E-2"/>
          <c:w val="0.44805500874890647"/>
          <c:h val="0.128472222222222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45CC8-A6E1-CB49-816B-8B2F33494B98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9151D-A24B-4446-8CFC-DDF7115D6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9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8BA1-83A6-43C1-BCDB-8C4EF7AAE3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02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C9151D-A24B-4446-8CFC-DDF7115D6C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82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ieblers@dickinson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6820-583F-EB4C-9F35-5B3207640E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Education and Gun Laws, Ideology, #</a:t>
            </a:r>
            <a:r>
              <a:rPr lang="en-US" sz="6000" dirty="0" err="1"/>
              <a:t>MeToo</a:t>
            </a:r>
            <a:r>
              <a:rPr lang="en-US" sz="6000" dirty="0"/>
              <a:t> Favorability, and Climate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D942F4-02B6-3849-9BC9-78EB5D8562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Caitlin Gugliotta and Maggie </a:t>
            </a:r>
            <a:r>
              <a:rPr lang="en-US" dirty="0" err="1"/>
              <a:t>wilson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79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DBDF-3FA5-4109-8040-9FF7D64B1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7" y="382136"/>
            <a:ext cx="8229600" cy="913263"/>
          </a:xfrm>
        </p:spPr>
        <p:txBody>
          <a:bodyPr/>
          <a:lstStyle/>
          <a:p>
            <a:r>
              <a:rPr lang="en-US" sz="50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0E41D-3AEC-47BE-87B0-C777FDA40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910" y="1295400"/>
            <a:ext cx="9969690" cy="5410200"/>
          </a:xfrm>
        </p:spPr>
        <p:txBody>
          <a:bodyPr>
            <a:normAutofit fontScale="25000" lnSpcReduction="20000"/>
          </a:bodyPr>
          <a:lstStyle/>
          <a:p>
            <a:r>
              <a:rPr lang="en-US" sz="7600" dirty="0"/>
              <a:t>Date: November 6, 2018</a:t>
            </a:r>
          </a:p>
          <a:p>
            <a:endParaRPr lang="en-US" sz="7600" dirty="0"/>
          </a:p>
          <a:p>
            <a:r>
              <a:rPr lang="en-US" sz="7600" dirty="0"/>
              <a:t>Number of Interviews: 1,307 voters in Allegheny, Cumberland, and Lehigh Counties, Pennsylvania. </a:t>
            </a:r>
          </a:p>
          <a:p>
            <a:endParaRPr lang="en-US" sz="7600" dirty="0"/>
          </a:p>
          <a:p>
            <a:r>
              <a:rPr lang="en-US" sz="7600" dirty="0"/>
              <a:t>Margin of Error: +/- 2.7% at a 95% level of confidence. Margins of error for subgroups will be larger than for the full survey.</a:t>
            </a:r>
          </a:p>
          <a:p>
            <a:endParaRPr lang="en-US" sz="7600" dirty="0"/>
          </a:p>
          <a:p>
            <a:r>
              <a:rPr lang="en-US" sz="7600" dirty="0"/>
              <a:t>Methods of Interviewing: All interviews were conducted in person, but were anonymous. Upon exiting the polling place, voters were asked if they wanted to participate. If voters agreed, they were given a clipboard with the survey and asked to complete both sides of the questionnaire. Upon completion, surveys were places in envelopes with precinct identifiers. </a:t>
            </a:r>
          </a:p>
          <a:p>
            <a:endParaRPr lang="en-US" sz="7600" dirty="0"/>
          </a:p>
          <a:p>
            <a:r>
              <a:rPr lang="en-US" sz="7600" dirty="0"/>
              <a:t>Interviews of Cumberland County voters were conducted by Dickinson College students under the direction of Professor Sarah Niebler. For further information, please contact Professor Niebler at: </a:t>
            </a:r>
            <a:r>
              <a:rPr lang="en-US" sz="7600" dirty="0">
                <a:hlinkClick r:id="rId3"/>
              </a:rPr>
              <a:t>nieblers@dickinson.edu</a:t>
            </a:r>
            <a:r>
              <a:rPr lang="en-US" sz="7600" dirty="0"/>
              <a:t>; or 717-254-8093.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67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63" name="Oval 6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273E4A-F150-784A-A09F-D85048D61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42" y="5733589"/>
            <a:ext cx="9906319" cy="86802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Education Univariate Statistics</a:t>
            </a:r>
          </a:p>
        </p:txBody>
      </p: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36A1257C-2999-644D-8CA1-FD6486C0CC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852435"/>
              </p:ext>
            </p:extLst>
          </p:nvPr>
        </p:nvGraphicFramePr>
        <p:xfrm>
          <a:off x="1179512" y="334434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2627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Freeform: Shape 47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CCEAAB-52CD-AF43-8E36-7A051DDE7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1624" y="206710"/>
            <a:ext cx="3352375" cy="221881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Education and Gun Laws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E20B54-60F7-F140-B299-6D6ED54D4D27}"/>
              </a:ext>
            </a:extLst>
          </p:cNvPr>
          <p:cNvSpPr txBox="1"/>
          <p:nvPr/>
        </p:nvSpPr>
        <p:spPr>
          <a:xfrm>
            <a:off x="8681776" y="2611097"/>
            <a:ext cx="35243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Statistically significant, Chi-Squared = 0.000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Higher level of education means more likely to support gun control legislation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65B16131-1840-D542-BD2B-B0B8555CD2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612147"/>
              </p:ext>
            </p:extLst>
          </p:nvPr>
        </p:nvGraphicFramePr>
        <p:xfrm>
          <a:off x="265006" y="571500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84163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Freeform: Shape 47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3416953-8342-A648-8F0E-DFEB26FC2E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12418"/>
              </p:ext>
            </p:extLst>
          </p:nvPr>
        </p:nvGraphicFramePr>
        <p:xfrm>
          <a:off x="181630" y="254621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ECE86FE-9ADA-144C-96A5-2172D1A27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5878" y="358661"/>
            <a:ext cx="3352375" cy="209889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Education and Ideology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EE9AB4-0A24-4949-9EF8-6859F6EA9E2A}"/>
              </a:ext>
            </a:extLst>
          </p:cNvPr>
          <p:cNvSpPr txBox="1"/>
          <p:nvPr/>
        </p:nvSpPr>
        <p:spPr>
          <a:xfrm>
            <a:off x="8539434" y="2706098"/>
            <a:ext cx="35243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Statistically significant, Chi-Squared = 0.000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Higher level of education means more likely to be liberal</a:t>
            </a:r>
          </a:p>
        </p:txBody>
      </p:sp>
    </p:spTree>
    <p:extLst>
      <p:ext uri="{BB962C8B-B14F-4D97-AF65-F5344CB8AC3E}">
        <p14:creationId xmlns:p14="http://schemas.microsoft.com/office/powerpoint/2010/main" val="3305741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F30F67-F9E2-6C41-BBE6-70342363E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7800" y="256000"/>
            <a:ext cx="3352375" cy="24136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Education and Climate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3CE0B-4203-DA40-BE0C-1D893F1F7F81}"/>
              </a:ext>
            </a:extLst>
          </p:cNvPr>
          <p:cNvSpPr txBox="1"/>
          <p:nvPr/>
        </p:nvSpPr>
        <p:spPr>
          <a:xfrm>
            <a:off x="8561806" y="2777953"/>
            <a:ext cx="35243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Statistically significant, Chi-Squared = 0.011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Higher level of education means more likely to think more needs to be done about the climate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36D36A75-9212-5C4D-9D01-56227BDD2A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391158"/>
              </p:ext>
            </p:extLst>
          </p:nvPr>
        </p:nvGraphicFramePr>
        <p:xfrm>
          <a:off x="320174" y="377747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196092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3307F4CF-A5E7-8F40-A845-0DB06F100D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8168696"/>
              </p:ext>
            </p:extLst>
          </p:nvPr>
        </p:nvGraphicFramePr>
        <p:xfrm>
          <a:off x="161849" y="520670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40EE187-C943-164D-B9F9-ABF94C28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053" y="608737"/>
            <a:ext cx="3917629" cy="2426533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Education and #</a:t>
            </a:r>
            <a:r>
              <a:rPr lang="en-US" sz="5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MeToo</a:t>
            </a:r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Favorability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593E6A-E029-BB4C-83D6-8210D279766A}"/>
              </a:ext>
            </a:extLst>
          </p:cNvPr>
          <p:cNvSpPr txBox="1"/>
          <p:nvPr/>
        </p:nvSpPr>
        <p:spPr>
          <a:xfrm>
            <a:off x="8589770" y="3225770"/>
            <a:ext cx="35243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Statistically significant, Chi-Squared = 0.007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Higher level of education means more likely to have favorable view of #</a:t>
            </a:r>
            <a:r>
              <a:rPr lang="en-US" dirty="0" err="1">
                <a:solidFill>
                  <a:schemeClr val="bg1"/>
                </a:solidFill>
              </a:rPr>
              <a:t>MeToo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41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297</Words>
  <Application>Microsoft Macintosh PowerPoint</Application>
  <PresentationFormat>Widescreen</PresentationFormat>
  <Paragraphs>37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Ion</vt:lpstr>
      <vt:lpstr>Education and Gun Laws, Ideology, #MeToo Favorability, and Climate Change</vt:lpstr>
      <vt:lpstr>Methodology</vt:lpstr>
      <vt:lpstr>Education Univariate Statistics</vt:lpstr>
      <vt:lpstr>Education and Gun Laws</vt:lpstr>
      <vt:lpstr>Education and Ideology</vt:lpstr>
      <vt:lpstr>Education and Climate</vt:lpstr>
      <vt:lpstr>Education and #MeToo Favorability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and Gun Laws, Ideology, #MeToo Favorability, and Climate</dc:title>
  <dc:creator>Gugliotta, Caitlin</dc:creator>
  <cp:lastModifiedBy>Gugliotta, Caitlin</cp:lastModifiedBy>
  <cp:revision>9</cp:revision>
  <dcterms:created xsi:type="dcterms:W3CDTF">2018-12-19T15:42:35Z</dcterms:created>
  <dcterms:modified xsi:type="dcterms:W3CDTF">2018-12-20T20:02:17Z</dcterms:modified>
</cp:coreProperties>
</file>