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56" r:id="rId1"/>
  </p:sldMasterIdLst>
  <p:sldIdLst>
    <p:sldId id="256" r:id="rId2"/>
    <p:sldId id="258" r:id="rId3"/>
    <p:sldId id="259" r:id="rId4"/>
    <p:sldId id="260" r:id="rId5"/>
    <p:sldId id="262" r:id="rId6"/>
    <p:sldId id="261" r:id="rId7"/>
    <p:sldId id="257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86E3CB8-773C-4F3F-A370-55613D05BE94}" v="2" dt="2018-12-19T20:16:18.058"/>
    <p1510:client id="{6FCED5A7-3322-515F-DB53-9472DA764108}" v="1644" dt="2018-12-19T21:11:04.187"/>
    <p1510:client id="{70CCB3F4-5F4B-8E00-67C4-54AF3F8B4770}" v="8" dt="2018-12-20T00:23:48.637"/>
    <p1510:client id="{406B3544-3A40-4D1E-8136-A2497F2E90A9}" v="1" dt="2018-12-20T01:00:27.72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34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7503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7400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475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12/19/2018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4843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182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12/19/2018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5390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12/19/2018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281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12/19/2018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967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2373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014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2329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715982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7402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12/19/2018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9061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12/19/2018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160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12/19/2018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2410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628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12/19/2018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53129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  <p:sldLayoutId id="2147483769" r:id="rId13"/>
    <p:sldLayoutId id="2147483770" r:id="rId14"/>
    <p:sldLayoutId id="2147483771" r:id="rId15"/>
    <p:sldLayoutId id="2147483772" r:id="rId16"/>
    <p:sldLayoutId id="214748377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mailto:nieblers@dickinson.ed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13517" y="549157"/>
            <a:ext cx="6960759" cy="2849671"/>
          </a:xfrm>
        </p:spPr>
        <p:txBody>
          <a:bodyPr>
            <a:normAutofit/>
          </a:bodyPr>
          <a:lstStyle/>
          <a:p>
            <a:r>
              <a:rPr lang="en-US" sz="6000">
                <a:solidFill>
                  <a:schemeClr val="tx1"/>
                </a:solidFill>
              </a:rPr>
              <a:t>State of the Economy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56386" y="3962088"/>
            <a:ext cx="6203795" cy="1186108"/>
          </a:xfrm>
        </p:spPr>
        <p:txBody>
          <a:bodyPr>
            <a:normAutofit/>
          </a:bodyPr>
          <a:lstStyle/>
          <a:p>
            <a:pPr algn="l"/>
            <a:r>
              <a:rPr lang="en-US">
                <a:solidFill>
                  <a:schemeClr val="tx1"/>
                </a:solidFill>
              </a:rPr>
              <a:t>Anthony </a:t>
            </a:r>
            <a:r>
              <a:rPr lang="en-US" err="1">
                <a:solidFill>
                  <a:schemeClr val="tx1"/>
                </a:solidFill>
              </a:rPr>
              <a:t>Francioso</a:t>
            </a:r>
            <a:r>
              <a:rPr lang="en-US">
                <a:solidFill>
                  <a:schemeClr val="tx1"/>
                </a:solidFill>
              </a:rPr>
              <a:t> and Austin Seabolt</a:t>
            </a:r>
          </a:p>
        </p:txBody>
      </p:sp>
    </p:spTree>
    <p:extLst>
      <p:ext uri="{BB962C8B-B14F-4D97-AF65-F5344CB8AC3E}">
        <p14:creationId xmlns:p14="http://schemas.microsoft.com/office/powerpoint/2010/main" val="5210406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74CD14DB-BB81-479F-A1FC-1C75640E9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943A91B-7CA7-4592-A975-73B1BF8C4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Freeform 7">
            <a:extLst>
              <a:ext uri="{FF2B5EF4-FFF2-40B4-BE49-F238E27FC236}">
                <a16:creationId xmlns:a16="http://schemas.microsoft.com/office/drawing/2014/main" id="{EC471314-E46A-414B-8D91-74880E84F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 useBgFill="1">
        <p:nvSpPr>
          <p:cNvPr id="25" name="Freeform: Shape 24">
            <a:extLst>
              <a:ext uri="{FF2B5EF4-FFF2-40B4-BE49-F238E27FC236}">
                <a16:creationId xmlns:a16="http://schemas.microsoft.com/office/drawing/2014/main" id="{6A681326-1C9D-44A3-A627-3871BDAE4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1" y="1762067"/>
            <a:ext cx="12192417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D4E1FA6-4863-4A77-8793-55460D3977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3312" y="452718"/>
            <a:ext cx="8947522" cy="1400530"/>
          </a:xfrm>
        </p:spPr>
        <p:txBody>
          <a:bodyPr anchor="ctr">
            <a:normAutofit/>
          </a:bodyPr>
          <a:lstStyle/>
          <a:p>
            <a:r>
              <a:rPr lang="en-US" sz="3200">
                <a:solidFill>
                  <a:srgbClr val="FFFFFF"/>
                </a:solidFill>
              </a:rPr>
              <a:t>Univariate Statistics: Economy Question</a:t>
            </a:r>
          </a:p>
        </p:txBody>
      </p:sp>
      <p:graphicFrame>
        <p:nvGraphicFramePr>
          <p:cNvPr id="9" name="Table 10">
            <a:extLst>
              <a:ext uri="{FF2B5EF4-FFF2-40B4-BE49-F238E27FC236}">
                <a16:creationId xmlns:a16="http://schemas.microsoft.com/office/drawing/2014/main" id="{45F3AE0E-B7FE-49B2-895C-A3A65D10196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64491464"/>
              </p:ext>
            </p:extLst>
          </p:nvPr>
        </p:nvGraphicFramePr>
        <p:xfrm>
          <a:off x="243416" y="4021667"/>
          <a:ext cx="5217581" cy="19066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7582">
                  <a:extLst>
                    <a:ext uri="{9D8B030D-6E8A-4147-A177-3AD203B41FA5}">
                      <a16:colId xmlns:a16="http://schemas.microsoft.com/office/drawing/2014/main" val="2767106738"/>
                    </a:ext>
                  </a:extLst>
                </a:gridCol>
                <a:gridCol w="2539999">
                  <a:extLst>
                    <a:ext uri="{9D8B030D-6E8A-4147-A177-3AD203B41FA5}">
                      <a16:colId xmlns:a16="http://schemas.microsoft.com/office/drawing/2014/main" val="39750999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/>
                        <a:t>Respondent's Choice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Valid Percent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5796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Better Shape Now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38.8%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563822"/>
                  </a:ext>
                </a:extLst>
              </a:tr>
              <a:tr h="423333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/>
                        <a:t>About the Same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35.2%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3808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Worse Shape Now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20.7%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2333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I Don't Know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5.3%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5433485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00899C59-6C4D-445D-BA1E-805287E4EA80}"/>
              </a:ext>
            </a:extLst>
          </p:cNvPr>
          <p:cNvSpPr txBox="1"/>
          <p:nvPr/>
        </p:nvSpPr>
        <p:spPr>
          <a:xfrm>
            <a:off x="784909" y="2448361"/>
            <a:ext cx="10620935" cy="646331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Survey question was, "Would you say the country's economy is in better shape now than it was a few years ago, about the same, or in worse shape now?"</a:t>
            </a:r>
          </a:p>
        </p:txBody>
      </p:sp>
      <p:pic>
        <p:nvPicPr>
          <p:cNvPr id="8" name="Picture 9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17CE91E2-FA1C-4CC8-820E-7955D5F7DA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9924" y="3244231"/>
            <a:ext cx="5452533" cy="346592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D141A94-275C-4789-AE25-48C6A29E0077}"/>
              </a:ext>
            </a:extLst>
          </p:cNvPr>
          <p:cNvSpPr txBox="1"/>
          <p:nvPr/>
        </p:nvSpPr>
        <p:spPr>
          <a:xfrm>
            <a:off x="8401352" y="3617685"/>
            <a:ext cx="2743200" cy="2616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/>
              <a:t>(N = 1178)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65A0B1E-7F81-429D-9C94-44610D9E71DD}"/>
              </a:ext>
            </a:extLst>
          </p:cNvPr>
          <p:cNvSpPr txBox="1"/>
          <p:nvPr/>
        </p:nvSpPr>
        <p:spPr>
          <a:xfrm>
            <a:off x="188686" y="6411685"/>
            <a:ext cx="4835676" cy="646331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Source: PA Collegiate Exit Poll, Fall 2018</a:t>
            </a:r>
          </a:p>
          <a:p>
            <a:pPr algn="l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1730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4CD14DB-BB81-479F-A1FC-1C75640E9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943A91B-7CA7-4592-A975-73B1BF8C4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Freeform 7">
            <a:extLst>
              <a:ext uri="{FF2B5EF4-FFF2-40B4-BE49-F238E27FC236}">
                <a16:creationId xmlns:a16="http://schemas.microsoft.com/office/drawing/2014/main" id="{EC471314-E46A-414B-8D91-74880E84F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6A681326-1C9D-44A3-A627-3871BDAE4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1" y="1762067"/>
            <a:ext cx="12192417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CF2AE2-06B1-41A3-BFAA-0671E74B91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3312" y="452718"/>
            <a:ext cx="8947522" cy="1400530"/>
          </a:xfrm>
        </p:spPr>
        <p:txBody>
          <a:bodyPr anchor="ctr">
            <a:normAutofit/>
          </a:bodyPr>
          <a:lstStyle/>
          <a:p>
            <a:r>
              <a:rPr lang="en-US" sz="2800">
                <a:solidFill>
                  <a:srgbClr val="FFFFFF"/>
                </a:solidFill>
              </a:rPr>
              <a:t>Bivariate Relationship: Economy and Democrats</a:t>
            </a:r>
            <a:r>
              <a:rPr lang="en-US">
                <a:solidFill>
                  <a:srgbClr val="FFFFFF"/>
                </a:solidFill>
              </a:rPr>
              <a:t> 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F1B5A1-D237-4214-93D9-CE9479421DE0}"/>
              </a:ext>
            </a:extLst>
          </p:cNvPr>
          <p:cNvSpPr txBox="1"/>
          <p:nvPr/>
        </p:nvSpPr>
        <p:spPr>
          <a:xfrm>
            <a:off x="1107924" y="2238828"/>
            <a:ext cx="9335104" cy="1200329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Survey Question asked respondents to assign a rating of 0-100 to the Democratic Party. 0 degrees means you feel as cold and negative as possible. A rating of 100 degrees means you feel as warm and positive as possible. </a:t>
            </a:r>
          </a:p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F7A253E-C719-4A86-9D47-9C73DB2762AA}"/>
              </a:ext>
            </a:extLst>
          </p:cNvPr>
          <p:cNvSpPr txBox="1"/>
          <p:nvPr/>
        </p:nvSpPr>
        <p:spPr>
          <a:xfrm>
            <a:off x="321733" y="5819019"/>
            <a:ext cx="2743200" cy="646331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ANOVA Test Significance: .000</a:t>
            </a:r>
          </a:p>
        </p:txBody>
      </p:sp>
      <p:pic>
        <p:nvPicPr>
          <p:cNvPr id="13" name="Picture 14" descr="A screenshot of a cell phone&#10;&#10;Description generated with high confidence">
            <a:extLst>
              <a:ext uri="{FF2B5EF4-FFF2-40B4-BE49-F238E27FC236}">
                <a16:creationId xmlns:a16="http://schemas.microsoft.com/office/drawing/2014/main" id="{9A3816EB-E952-4069-B0E3-1AFB20FE38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38283" y="3276172"/>
            <a:ext cx="6704692" cy="3200400"/>
          </a:xfrm>
          <a:prstGeom prst="rect">
            <a:avLst/>
          </a:prstGeom>
        </p:spPr>
      </p:pic>
      <p:pic>
        <p:nvPicPr>
          <p:cNvPr id="3" name="Picture 3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D654DED1-8D40-41E0-95ED-B3084CBF80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0781" y="3277125"/>
            <a:ext cx="6722533" cy="319451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46E4317-85CD-4124-AE2F-F57A3A4C2377}"/>
              </a:ext>
            </a:extLst>
          </p:cNvPr>
          <p:cNvSpPr txBox="1"/>
          <p:nvPr/>
        </p:nvSpPr>
        <p:spPr>
          <a:xfrm>
            <a:off x="6671733" y="3629781"/>
            <a:ext cx="2743200" cy="307777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400"/>
              <a:t>(N=1086)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01A39DF-4AA4-41D5-9BAD-3045EA1EC0DD}"/>
              </a:ext>
            </a:extLst>
          </p:cNvPr>
          <p:cNvSpPr txBox="1"/>
          <p:nvPr/>
        </p:nvSpPr>
        <p:spPr>
          <a:xfrm>
            <a:off x="8195735" y="6472161"/>
            <a:ext cx="4001104" cy="584775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/>
              <a:t>Source: PA Collegiate Exit Poll, Fall 2018</a:t>
            </a:r>
          </a:p>
          <a:p>
            <a:pPr algn="l"/>
            <a:endParaRPr lang="en-US"/>
          </a:p>
        </p:txBody>
      </p:sp>
      <p:pic>
        <p:nvPicPr>
          <p:cNvPr id="4" name="Picture 10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7B9DD39B-B884-478F-A0A4-ABA9E152E9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0782" y="3277125"/>
            <a:ext cx="6722531" cy="3194510"/>
          </a:xfrm>
          <a:prstGeom prst="rect">
            <a:avLst/>
          </a:prstGeom>
        </p:spPr>
      </p:pic>
      <p:pic>
        <p:nvPicPr>
          <p:cNvPr id="16" name="Picture 16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015B91C2-832E-4B2A-B50C-7076DFD4C0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0781" y="3270289"/>
            <a:ext cx="6722533" cy="3183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1201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4CD14DB-BB81-479F-A1FC-1C75640E9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943A91B-7CA7-4592-A975-73B1BF8C4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Freeform 7">
            <a:extLst>
              <a:ext uri="{FF2B5EF4-FFF2-40B4-BE49-F238E27FC236}">
                <a16:creationId xmlns:a16="http://schemas.microsoft.com/office/drawing/2014/main" id="{EC471314-E46A-414B-8D91-74880E84F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6A681326-1C9D-44A3-A627-3871BDAE4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1" y="1762067"/>
            <a:ext cx="12192417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6C148A-3A44-4B62-951F-1E60A075A0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3312" y="452718"/>
            <a:ext cx="8947522" cy="1400530"/>
          </a:xfrm>
        </p:spPr>
        <p:txBody>
          <a:bodyPr anchor="ctr">
            <a:normAutofit/>
          </a:bodyPr>
          <a:lstStyle/>
          <a:p>
            <a:r>
              <a:rPr lang="en-US" sz="2800">
                <a:solidFill>
                  <a:srgbClr val="FFFFFF"/>
                </a:solidFill>
              </a:rPr>
              <a:t>Bivariate Relationship: Economy and Republicans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70BC298-34DA-4970-B101-9DD44E6702B6}"/>
              </a:ext>
            </a:extLst>
          </p:cNvPr>
          <p:cNvSpPr txBox="1"/>
          <p:nvPr/>
        </p:nvSpPr>
        <p:spPr>
          <a:xfrm>
            <a:off x="1132115" y="2225853"/>
            <a:ext cx="9335104" cy="1477328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Survey Question asked respondents to assign a rating of 0-100 to the Republican Party. 0 degrees means you feel as cold and negative as possible. A rating of 100 degrees means you feel as warm and positive as possible. </a:t>
            </a:r>
          </a:p>
          <a:p>
            <a:endParaRPr lang="en-US"/>
          </a:p>
          <a:p>
            <a:pPr algn="l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34D1CB8-8346-4DCD-B475-53AEE010A105}"/>
              </a:ext>
            </a:extLst>
          </p:cNvPr>
          <p:cNvSpPr txBox="1"/>
          <p:nvPr/>
        </p:nvSpPr>
        <p:spPr>
          <a:xfrm>
            <a:off x="43543" y="6375400"/>
            <a:ext cx="4122056" cy="584775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sz="1600"/>
          </a:p>
          <a:p>
            <a:pPr algn="l"/>
            <a:endParaRPr lang="en-US" sz="1600"/>
          </a:p>
        </p:txBody>
      </p:sp>
      <p:pic>
        <p:nvPicPr>
          <p:cNvPr id="3" name="Picture 3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7A5D431D-7EE4-4839-9577-E552652F47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24525" y="3276172"/>
            <a:ext cx="6744303" cy="32004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22CE2A7A-2444-44EF-A47B-651DFC69DA27}"/>
              </a:ext>
            </a:extLst>
          </p:cNvPr>
          <p:cNvSpPr txBox="1"/>
          <p:nvPr/>
        </p:nvSpPr>
        <p:spPr>
          <a:xfrm>
            <a:off x="321733" y="5819019"/>
            <a:ext cx="2743200" cy="646331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ANOVA Test Significance: .000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1632060-23CA-473D-8599-21D59986BA07}"/>
              </a:ext>
            </a:extLst>
          </p:cNvPr>
          <p:cNvSpPr txBox="1"/>
          <p:nvPr/>
        </p:nvSpPr>
        <p:spPr>
          <a:xfrm>
            <a:off x="6695924" y="3581400"/>
            <a:ext cx="2743200" cy="307777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/>
              <a:t>(N= 1068)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48D7E21-705C-400D-B0BA-CC6F34C99EA9}"/>
              </a:ext>
            </a:extLst>
          </p:cNvPr>
          <p:cNvSpPr txBox="1"/>
          <p:nvPr/>
        </p:nvSpPr>
        <p:spPr>
          <a:xfrm>
            <a:off x="8244114" y="6472162"/>
            <a:ext cx="3795485" cy="584775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/>
              <a:t>Source: PA Collegiate Exit Poll, Fall 2018</a:t>
            </a:r>
          </a:p>
          <a:p>
            <a:pPr algn="l"/>
            <a:endParaRPr lang="en-US"/>
          </a:p>
        </p:txBody>
      </p:sp>
      <p:pic>
        <p:nvPicPr>
          <p:cNvPr id="4" name="Picture 10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90AA5187-270B-4515-82CE-0F6F8806A4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8686" y="3282042"/>
            <a:ext cx="6758818" cy="3184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9761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4CD14DB-BB81-479F-A1FC-1C75640E9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943A91B-7CA7-4592-A975-73B1BF8C4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Freeform 7">
            <a:extLst>
              <a:ext uri="{FF2B5EF4-FFF2-40B4-BE49-F238E27FC236}">
                <a16:creationId xmlns:a16="http://schemas.microsoft.com/office/drawing/2014/main" id="{EC471314-E46A-414B-8D91-74880E84F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6A681326-1C9D-44A3-A627-3871BDAE4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1" y="1762067"/>
            <a:ext cx="12192417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F64E53-49D1-486F-AE75-3AFB65643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3312" y="452718"/>
            <a:ext cx="8947522" cy="1400530"/>
          </a:xfrm>
        </p:spPr>
        <p:txBody>
          <a:bodyPr anchor="ctr">
            <a:normAutofit/>
          </a:bodyPr>
          <a:lstStyle/>
          <a:p>
            <a:r>
              <a:rPr lang="en-US" sz="2800">
                <a:solidFill>
                  <a:srgbClr val="FFFFFF"/>
                </a:solidFill>
              </a:rPr>
              <a:t>Bivariate Relationship: Economy &amp; Income Level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647824-9515-4D9B-9544-0AE262F100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9549" y="2340206"/>
            <a:ext cx="9887835" cy="481703"/>
          </a:xfrm>
        </p:spPr>
        <p:txBody>
          <a:bodyPr vert="horz" lIns="91440" tIns="45720" rIns="91440" bIns="45720" rtlCol="0" anchor="t">
            <a:normAutofit fontScale="85000" lnSpcReduction="10000"/>
          </a:bodyPr>
          <a:lstStyle/>
          <a:p>
            <a:pPr marL="0" indent="0">
              <a:buNone/>
            </a:pPr>
            <a:r>
              <a:rPr lang="en-US"/>
              <a:t>Survey question was, "Which of the following categories best describes your family income?" 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353DCF1-6840-4351-BE09-04F26D770DE5}"/>
              </a:ext>
            </a:extLst>
          </p:cNvPr>
          <p:cNvSpPr txBox="1"/>
          <p:nvPr/>
        </p:nvSpPr>
        <p:spPr>
          <a:xfrm>
            <a:off x="945220" y="6442398"/>
            <a:ext cx="4034366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ANOVA Test: Significance of .0001</a:t>
            </a:r>
          </a:p>
        </p:txBody>
      </p:sp>
      <p:graphicFrame>
        <p:nvGraphicFramePr>
          <p:cNvPr id="18" name="Table 18">
            <a:extLst>
              <a:ext uri="{FF2B5EF4-FFF2-40B4-BE49-F238E27FC236}">
                <a16:creationId xmlns:a16="http://schemas.microsoft.com/office/drawing/2014/main" id="{BEFBF7DC-B0CE-4CF7-A637-88AB2EF92D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2766809"/>
              </p:ext>
            </p:extLst>
          </p:nvPr>
        </p:nvGraphicFramePr>
        <p:xfrm>
          <a:off x="5985831" y="2671590"/>
          <a:ext cx="5903448" cy="40678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3908">
                  <a:extLst>
                    <a:ext uri="{9D8B030D-6E8A-4147-A177-3AD203B41FA5}">
                      <a16:colId xmlns:a16="http://schemas.microsoft.com/office/drawing/2014/main" val="3468575777"/>
                    </a:ext>
                  </a:extLst>
                </a:gridCol>
                <a:gridCol w="983908">
                  <a:extLst>
                    <a:ext uri="{9D8B030D-6E8A-4147-A177-3AD203B41FA5}">
                      <a16:colId xmlns:a16="http://schemas.microsoft.com/office/drawing/2014/main" val="2739024332"/>
                    </a:ext>
                  </a:extLst>
                </a:gridCol>
                <a:gridCol w="983908">
                  <a:extLst>
                    <a:ext uri="{9D8B030D-6E8A-4147-A177-3AD203B41FA5}">
                      <a16:colId xmlns:a16="http://schemas.microsoft.com/office/drawing/2014/main" val="949506279"/>
                    </a:ext>
                  </a:extLst>
                </a:gridCol>
                <a:gridCol w="983908">
                  <a:extLst>
                    <a:ext uri="{9D8B030D-6E8A-4147-A177-3AD203B41FA5}">
                      <a16:colId xmlns:a16="http://schemas.microsoft.com/office/drawing/2014/main" val="3012295886"/>
                    </a:ext>
                  </a:extLst>
                </a:gridCol>
                <a:gridCol w="983908">
                  <a:extLst>
                    <a:ext uri="{9D8B030D-6E8A-4147-A177-3AD203B41FA5}">
                      <a16:colId xmlns:a16="http://schemas.microsoft.com/office/drawing/2014/main" val="41951234"/>
                    </a:ext>
                  </a:extLst>
                </a:gridCol>
                <a:gridCol w="983908">
                  <a:extLst>
                    <a:ext uri="{9D8B030D-6E8A-4147-A177-3AD203B41FA5}">
                      <a16:colId xmlns:a16="http://schemas.microsoft.com/office/drawing/2014/main" val="2197437936"/>
                    </a:ext>
                  </a:extLst>
                </a:gridCol>
              </a:tblGrid>
              <a:tr h="65404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Better Shape Now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About the Same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Worse Shape Now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Don’t Know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5882676"/>
                  </a:ext>
                </a:extLst>
              </a:tr>
              <a:tr h="463626"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Under $20K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7484099"/>
                  </a:ext>
                </a:extLst>
              </a:tr>
              <a:tr h="463626"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$20K-$39.9K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135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135403"/>
                  </a:ext>
                </a:extLst>
              </a:tr>
              <a:tr h="463626"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$40K-$59.9K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195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9041096"/>
                  </a:ext>
                </a:extLst>
              </a:tr>
              <a:tr h="463626"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$60K-$79.9K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173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8987378"/>
                  </a:ext>
                </a:extLst>
              </a:tr>
              <a:tr h="463626"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$80K-$99.9K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126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7767154"/>
                  </a:ext>
                </a:extLst>
              </a:tr>
              <a:tr h="463626"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$100K or more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421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5482"/>
                  </a:ext>
                </a:extLst>
              </a:tr>
              <a:tr h="273208"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1132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7821282"/>
                  </a:ext>
                </a:extLst>
              </a:tr>
            </a:tbl>
          </a:graphicData>
        </a:graphic>
      </p:graphicFrame>
      <p:pic>
        <p:nvPicPr>
          <p:cNvPr id="22" name="Picture 22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8D993755-DAE4-45AF-8967-2F8B407CAD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31" y="2869423"/>
            <a:ext cx="5910549" cy="360712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0186F75-6E43-4015-BF51-FDF305A90446}"/>
              </a:ext>
            </a:extLst>
          </p:cNvPr>
          <p:cNvSpPr txBox="1"/>
          <p:nvPr/>
        </p:nvSpPr>
        <p:spPr>
          <a:xfrm>
            <a:off x="2516841" y="3547782"/>
            <a:ext cx="1039908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400"/>
              <a:t>(N=1,132</a:t>
            </a:r>
            <a:r>
              <a:rPr lang="en-US"/>
              <a:t>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1D2E52C-B616-4215-8BC3-26340EC2BA2E}"/>
              </a:ext>
            </a:extLst>
          </p:cNvPr>
          <p:cNvSpPr txBox="1"/>
          <p:nvPr/>
        </p:nvSpPr>
        <p:spPr>
          <a:xfrm>
            <a:off x="8489576" y="6584575"/>
            <a:ext cx="3718111" cy="307777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/>
              <a:t>Source: PA Collegiate Exit Poll, Fall 2018</a:t>
            </a:r>
          </a:p>
        </p:txBody>
      </p:sp>
    </p:spTree>
    <p:extLst>
      <p:ext uri="{BB962C8B-B14F-4D97-AF65-F5344CB8AC3E}">
        <p14:creationId xmlns:p14="http://schemas.microsoft.com/office/powerpoint/2010/main" val="5088575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4CD14DB-BB81-479F-A1FC-1C75640E9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943A91B-7CA7-4592-A975-73B1BF8C4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Freeform 7">
            <a:extLst>
              <a:ext uri="{FF2B5EF4-FFF2-40B4-BE49-F238E27FC236}">
                <a16:creationId xmlns:a16="http://schemas.microsoft.com/office/drawing/2014/main" id="{EC471314-E46A-414B-8D91-74880E84F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6A681326-1C9D-44A3-A627-3871BDAE4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1" y="1762067"/>
            <a:ext cx="12192417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3B2797-E61E-4DF7-AC4E-A04ED6CFF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3312" y="452718"/>
            <a:ext cx="8947522" cy="1400530"/>
          </a:xfrm>
        </p:spPr>
        <p:txBody>
          <a:bodyPr anchor="ctr">
            <a:normAutofit/>
          </a:bodyPr>
          <a:lstStyle/>
          <a:p>
            <a:r>
              <a:rPr lang="en-US" sz="2800">
                <a:solidFill>
                  <a:srgbClr val="FFFFFF"/>
                </a:solidFill>
              </a:rPr>
              <a:t>Bivariate Relationship: Economy and Employment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BFCC7A-9839-4F78-ADDB-125AE1905C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5216" y="2350515"/>
            <a:ext cx="8946541" cy="309880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0" indent="0">
              <a:buNone/>
            </a:pPr>
            <a:r>
              <a:rPr lang="en-US" sz="1700"/>
              <a:t>Survey Question was, "Are you currently...?"</a:t>
            </a:r>
          </a:p>
        </p:txBody>
      </p:sp>
      <p:pic>
        <p:nvPicPr>
          <p:cNvPr id="4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590E3C8D-E856-4011-B25B-E50C147D04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62" y="2918834"/>
            <a:ext cx="5569142" cy="335288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B2F9EBC-00A3-40EF-933F-EFA321C7F4D2}"/>
              </a:ext>
            </a:extLst>
          </p:cNvPr>
          <p:cNvSpPr txBox="1"/>
          <p:nvPr/>
        </p:nvSpPr>
        <p:spPr>
          <a:xfrm>
            <a:off x="632603" y="6379055"/>
            <a:ext cx="4224866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ANOVA Test: Significance of .001 </a:t>
            </a:r>
          </a:p>
        </p:txBody>
      </p:sp>
      <p:graphicFrame>
        <p:nvGraphicFramePr>
          <p:cNvPr id="5" name="Table 6">
            <a:extLst>
              <a:ext uri="{FF2B5EF4-FFF2-40B4-BE49-F238E27FC236}">
                <a16:creationId xmlns:a16="http://schemas.microsoft.com/office/drawing/2014/main" id="{D79156F0-3904-475B-AD1A-CF626E737E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7105484"/>
              </p:ext>
            </p:extLst>
          </p:nvPr>
        </p:nvGraphicFramePr>
        <p:xfrm>
          <a:off x="5765494" y="2754217"/>
          <a:ext cx="6373674" cy="375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2279">
                  <a:extLst>
                    <a:ext uri="{9D8B030D-6E8A-4147-A177-3AD203B41FA5}">
                      <a16:colId xmlns:a16="http://schemas.microsoft.com/office/drawing/2014/main" val="183534731"/>
                    </a:ext>
                  </a:extLst>
                </a:gridCol>
                <a:gridCol w="1062279">
                  <a:extLst>
                    <a:ext uri="{9D8B030D-6E8A-4147-A177-3AD203B41FA5}">
                      <a16:colId xmlns:a16="http://schemas.microsoft.com/office/drawing/2014/main" val="3458411383"/>
                    </a:ext>
                  </a:extLst>
                </a:gridCol>
                <a:gridCol w="1062279">
                  <a:extLst>
                    <a:ext uri="{9D8B030D-6E8A-4147-A177-3AD203B41FA5}">
                      <a16:colId xmlns:a16="http://schemas.microsoft.com/office/drawing/2014/main" val="3880630232"/>
                    </a:ext>
                  </a:extLst>
                </a:gridCol>
                <a:gridCol w="1062279">
                  <a:extLst>
                    <a:ext uri="{9D8B030D-6E8A-4147-A177-3AD203B41FA5}">
                      <a16:colId xmlns:a16="http://schemas.microsoft.com/office/drawing/2014/main" val="1352123203"/>
                    </a:ext>
                  </a:extLst>
                </a:gridCol>
                <a:gridCol w="1062279">
                  <a:extLst>
                    <a:ext uri="{9D8B030D-6E8A-4147-A177-3AD203B41FA5}">
                      <a16:colId xmlns:a16="http://schemas.microsoft.com/office/drawing/2014/main" val="245076969"/>
                    </a:ext>
                  </a:extLst>
                </a:gridCol>
                <a:gridCol w="1062279">
                  <a:extLst>
                    <a:ext uri="{9D8B030D-6E8A-4147-A177-3AD203B41FA5}">
                      <a16:colId xmlns:a16="http://schemas.microsoft.com/office/drawing/2014/main" val="5998161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Better Shape Now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About the Same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Worse Shape Now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Don't Know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9590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EmployedFull Time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563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5957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EmployedPart Time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221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7239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Not Employed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132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2416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A Stay at Home Parent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3643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Retired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232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8599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1167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9447454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DB5D774E-7B63-4A67-8195-50FEAA0E1948}"/>
              </a:ext>
            </a:extLst>
          </p:cNvPr>
          <p:cNvSpPr txBox="1"/>
          <p:nvPr/>
        </p:nvSpPr>
        <p:spPr>
          <a:xfrm>
            <a:off x="2292723" y="3581400"/>
            <a:ext cx="2743200" cy="307777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400"/>
              <a:t>(N=1,167)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7930C9D-7379-4317-BE9F-7F0166EE611F}"/>
              </a:ext>
            </a:extLst>
          </p:cNvPr>
          <p:cNvSpPr txBox="1"/>
          <p:nvPr/>
        </p:nvSpPr>
        <p:spPr>
          <a:xfrm>
            <a:off x="8489577" y="6450106"/>
            <a:ext cx="4255994" cy="307777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/>
              <a:t>Source: PA Collegiate Exit Poll, Fall 2018</a:t>
            </a:r>
          </a:p>
        </p:txBody>
      </p:sp>
    </p:spTree>
    <p:extLst>
      <p:ext uri="{BB962C8B-B14F-4D97-AF65-F5344CB8AC3E}">
        <p14:creationId xmlns:p14="http://schemas.microsoft.com/office/powerpoint/2010/main" val="15181349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4CD14DB-BB81-479F-A1FC-1C75640E9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C943A91B-7CA7-4592-A975-73B1BF8C4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EC471314-E46A-414B-8D91-74880E84F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 useBgFill="1">
        <p:nvSpPr>
          <p:cNvPr id="9" name="Freeform: Shape 13">
            <a:extLst>
              <a:ext uri="{FF2B5EF4-FFF2-40B4-BE49-F238E27FC236}">
                <a16:creationId xmlns:a16="http://schemas.microsoft.com/office/drawing/2014/main" id="{6A681326-1C9D-44A3-A627-3871BDAE4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1" y="1762067"/>
            <a:ext cx="12192417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36D273-1873-4E94-8EFE-DC733C5E04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3312" y="452718"/>
            <a:ext cx="8947522" cy="1400530"/>
          </a:xfrm>
        </p:spPr>
        <p:txBody>
          <a:bodyPr anchor="ctr"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Methodology 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F8CE8D-74F2-475E-92B6-8AD41127EC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763520"/>
            <a:ext cx="8946541" cy="3484879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600"/>
              <a:t>•Date: November 6, 2018</a:t>
            </a:r>
          </a:p>
          <a:p>
            <a:pPr>
              <a:lnSpc>
                <a:spcPct val="90000"/>
              </a:lnSpc>
            </a:pPr>
            <a:r>
              <a:rPr lang="en-US" sz="1600"/>
              <a:t>•Number of Interviews: 1,307 voters in Allegheny, Cumberland, and Lehigh Counties, Pennsylvania. </a:t>
            </a:r>
          </a:p>
          <a:p>
            <a:pPr>
              <a:lnSpc>
                <a:spcPct val="90000"/>
              </a:lnSpc>
            </a:pPr>
            <a:r>
              <a:rPr lang="en-US" sz="1600"/>
              <a:t>•Margin of Error: +/- 2.7% at a 95% level of confidence. Margins of error for subgroups will be larger than for the full survey.</a:t>
            </a:r>
          </a:p>
          <a:p>
            <a:pPr>
              <a:lnSpc>
                <a:spcPct val="90000"/>
              </a:lnSpc>
            </a:pPr>
            <a:r>
              <a:rPr lang="en-US" sz="1600"/>
              <a:t>•Methods of Interviewing: All interviews were conducted in person, but were anonymous. Upon exiting the polling place, voters were asked if they wanted to participate. If voters agreed, they were given a clipboard with the survey and asked to complete both sides of the questionnaire. Upon completion, surveys were places in envelopes with precinct identifiers. </a:t>
            </a:r>
          </a:p>
          <a:p>
            <a:pPr>
              <a:lnSpc>
                <a:spcPct val="90000"/>
              </a:lnSpc>
            </a:pPr>
            <a:r>
              <a:rPr lang="en-US" sz="1600"/>
              <a:t>•Interviews of Cumberland County voters were conducted by Dickinson College students under the direction of Professor Sarah </a:t>
            </a:r>
            <a:r>
              <a:rPr lang="en-US" sz="1600" err="1"/>
              <a:t>Niebler</a:t>
            </a:r>
            <a:r>
              <a:rPr lang="en-US" sz="1600"/>
              <a:t>. For further information, please contact Professor </a:t>
            </a:r>
            <a:r>
              <a:rPr lang="en-US" sz="1600" err="1"/>
              <a:t>Niebler</a:t>
            </a:r>
            <a:r>
              <a:rPr lang="en-US" sz="1600"/>
              <a:t> at: </a:t>
            </a:r>
            <a:r>
              <a:rPr lang="en-US" sz="1600">
                <a:hlinkClick r:id="rId2"/>
              </a:rPr>
              <a:t>nieblers@dickinson.edu</a:t>
            </a:r>
            <a:r>
              <a:rPr lang="en-US" sz="1600"/>
              <a:t>; or 717-254-8093.</a:t>
            </a:r>
          </a:p>
          <a:p>
            <a:pPr>
              <a:lnSpc>
                <a:spcPct val="90000"/>
              </a:lnSpc>
            </a:pPr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42053648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0</TotalTime>
  <Words>429</Words>
  <Application>Microsoft Office PowerPoint</Application>
  <PresentationFormat>Widescreen</PresentationFormat>
  <Paragraphs>130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Century Gothic</vt:lpstr>
      <vt:lpstr>Wingdings 3</vt:lpstr>
      <vt:lpstr>Ion</vt:lpstr>
      <vt:lpstr>State of the Economy</vt:lpstr>
      <vt:lpstr>Univariate Statistics: Economy Question</vt:lpstr>
      <vt:lpstr>Bivariate Relationship: Economy and Democrats </vt:lpstr>
      <vt:lpstr>Bivariate Relationship: Economy and Republicans</vt:lpstr>
      <vt:lpstr>Bivariate Relationship: Economy &amp; Income Level</vt:lpstr>
      <vt:lpstr>Bivariate Relationship: Economy and Employment</vt:lpstr>
      <vt:lpstr>Methodology 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 </dc:creator>
  <cp:lastModifiedBy>Anthony Francioso</cp:lastModifiedBy>
  <cp:revision>1</cp:revision>
  <dcterms:created xsi:type="dcterms:W3CDTF">2014-09-12T02:18:09Z</dcterms:created>
  <dcterms:modified xsi:type="dcterms:W3CDTF">2018-12-20T01:00:27Z</dcterms:modified>
</cp:coreProperties>
</file>