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embeddedFontLst>
    <p:embeddedFont>
      <p:font typeface="Calibri" panose="020F0502020204030204" pitchFamily="34" charset="0"/>
      <p:regular r:id="rId11"/>
      <p:bold r:id="rId12"/>
      <p:italic r:id="rId13"/>
      <p:boldItalic r:id="rId14"/>
    </p:embeddedFont>
    <p:embeddedFont>
      <p:font typeface="Roboto" panose="020B0604020202020204" charset="0"/>
      <p:regular r:id="rId15"/>
      <p:bold r:id="rId16"/>
      <p:italic r:id="rId17"/>
      <p:boldItalic r:id="rId18"/>
    </p:embeddedFont>
    <p:embeddedFont>
      <p:font typeface="Roboto Slab" panose="020B0604020202020204" charset="0"/>
      <p:regular r:id="rId19"/>
      <p:bold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5E756F9-D9B5-4228-B52C-C9D6067DE836}">
  <a:tblStyle styleId="{85E756F9-D9B5-4228-B52C-C9D6067DE836}"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84" y="12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theme" Target="theme/theme1.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49ce29db7d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49ce29db7d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49ce29db7d_0_4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49ce29db7d_0_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Among the areas surveyed (mostly urban I believe), there is widespread disapproval for president Trump.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49ce29db7d_0_4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49ce29db7d_0_4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49ce29db7d_0_4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49ce29db7d_0_4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49ce29db7d_0_4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49ce29db7d_0_4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Economically speaking, people do not seem to have a huge concern with Trump’s job. This indicates that something about Trump’s performance that has to do with other things is what sparks his high disapproval among people surveyed.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4a10a6a12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4a10a6a12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49ce29db7d_0_4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49ce29db7d_0_4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Party identification question, originally answered on a scale from 1-7 with 1 being strong democrat and 7 being strong republican, was re-coded so that people answering 1-3 were grouped as democrats, responses of 4 were grouped as independents, and responses of 5-7 were grouped as Republicans. Party Identification, at least in the areas surveyed, played no significant role in the approval or lack thereof for President Trump. However, the surveyed population was largely urban (I think), and since trump’s approval rating is somewhere in the 40%’s, there is likely to be something about urban republicans that Trump does not appeal to as opposed to rural republicans.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1" name="Google Shape;11;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2" name="Google Shape;12;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3" name="Google Shape;13;p2"/>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4" name="Google Shape;14;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8" name="Google Shape;18;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7" name="Google Shape;27;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6" name="Google Shape;36;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 name="Google Shape;37;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Google Shape;44;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5" name="Google Shape;45;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6" name="Google Shape;46;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7" name="Google Shape;47;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8" name="Google Shape;4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3"/>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2018 Exit Poll Results</a:t>
            </a:r>
            <a:endParaRPr/>
          </a:p>
        </p:txBody>
      </p:sp>
      <p:sp>
        <p:nvSpPr>
          <p:cNvPr id="64" name="Google Shape;64;p13"/>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Sarah Lutz and Vernon Cisney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4"/>
          <p:cNvSpPr/>
          <p:nvPr/>
        </p:nvSpPr>
        <p:spPr>
          <a:xfrm>
            <a:off x="3010200" y="109350"/>
            <a:ext cx="3276000" cy="772200"/>
          </a:xfrm>
          <a:prstGeom prst="rect">
            <a:avLst/>
          </a:prstGeom>
          <a:solidFill>
            <a:schemeClr val="accent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4"/>
          <p:cNvSpPr txBox="1">
            <a:spLocks noGrp="1"/>
          </p:cNvSpPr>
          <p:nvPr>
            <p:ph type="title"/>
          </p:nvPr>
        </p:nvSpPr>
        <p:spPr>
          <a:xfrm>
            <a:off x="3247850" y="9927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Methodology</a:t>
            </a:r>
            <a:endParaRPr/>
          </a:p>
        </p:txBody>
      </p:sp>
      <p:sp>
        <p:nvSpPr>
          <p:cNvPr id="71" name="Google Shape;71;p14"/>
          <p:cNvSpPr txBox="1">
            <a:spLocks noGrp="1"/>
          </p:cNvSpPr>
          <p:nvPr>
            <p:ph type="body" idx="1"/>
          </p:nvPr>
        </p:nvSpPr>
        <p:spPr>
          <a:xfrm>
            <a:off x="166800" y="514350"/>
            <a:ext cx="85509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500"/>
              </a:spcBef>
              <a:spcAft>
                <a:spcPts val="0"/>
              </a:spcAft>
              <a:buNone/>
            </a:pPr>
            <a:r>
              <a:rPr lang="en" sz="1600">
                <a:solidFill>
                  <a:srgbClr val="FFFFFF"/>
                </a:solidFill>
                <a:latin typeface="Arial"/>
                <a:ea typeface="Arial"/>
                <a:cs typeface="Arial"/>
                <a:sym typeface="Arial"/>
              </a:rPr>
              <a:t>•Date: November 6, 2018</a:t>
            </a:r>
            <a:endParaRPr sz="1600">
              <a:solidFill>
                <a:srgbClr val="FFFFFF"/>
              </a:solidFill>
              <a:latin typeface="Arial"/>
              <a:ea typeface="Arial"/>
              <a:cs typeface="Arial"/>
              <a:sym typeface="Arial"/>
            </a:endParaRPr>
          </a:p>
          <a:p>
            <a:pPr marL="0" lvl="0" indent="0" algn="l" rtl="0">
              <a:lnSpc>
                <a:spcPct val="115000"/>
              </a:lnSpc>
              <a:spcBef>
                <a:spcPts val="500"/>
              </a:spcBef>
              <a:spcAft>
                <a:spcPts val="0"/>
              </a:spcAft>
              <a:buNone/>
            </a:pPr>
            <a:r>
              <a:rPr lang="en" sz="1600">
                <a:solidFill>
                  <a:srgbClr val="FFFFFF"/>
                </a:solidFill>
                <a:latin typeface="Arial"/>
                <a:ea typeface="Arial"/>
                <a:cs typeface="Arial"/>
                <a:sym typeface="Arial"/>
              </a:rPr>
              <a:t>•Number of Interviews: 1,307 voters in Allegheny, Cumberland, and Lehigh Counties, Pennsylvania.</a:t>
            </a:r>
            <a:endParaRPr sz="1600">
              <a:solidFill>
                <a:srgbClr val="FFFFFF"/>
              </a:solidFill>
              <a:latin typeface="Arial"/>
              <a:ea typeface="Arial"/>
              <a:cs typeface="Arial"/>
              <a:sym typeface="Arial"/>
            </a:endParaRPr>
          </a:p>
          <a:p>
            <a:pPr marL="0" lvl="0" indent="0" algn="l" rtl="0">
              <a:lnSpc>
                <a:spcPct val="115000"/>
              </a:lnSpc>
              <a:spcBef>
                <a:spcPts val="500"/>
              </a:spcBef>
              <a:spcAft>
                <a:spcPts val="0"/>
              </a:spcAft>
              <a:buNone/>
            </a:pPr>
            <a:r>
              <a:rPr lang="en" sz="1600">
                <a:solidFill>
                  <a:srgbClr val="FFFFFF"/>
                </a:solidFill>
                <a:latin typeface="Arial"/>
                <a:ea typeface="Arial"/>
                <a:cs typeface="Arial"/>
                <a:sym typeface="Arial"/>
              </a:rPr>
              <a:t>•Margin of Error: +/- 2.7% at a 95% level of confidence. Margins of error for subgroups will be larger than for the full survey.</a:t>
            </a:r>
            <a:endParaRPr sz="1600">
              <a:solidFill>
                <a:srgbClr val="FFFFFF"/>
              </a:solidFill>
              <a:latin typeface="Arial"/>
              <a:ea typeface="Arial"/>
              <a:cs typeface="Arial"/>
              <a:sym typeface="Arial"/>
            </a:endParaRPr>
          </a:p>
          <a:p>
            <a:pPr marL="0" lvl="0" indent="0" algn="l" rtl="0">
              <a:lnSpc>
                <a:spcPct val="115000"/>
              </a:lnSpc>
              <a:spcBef>
                <a:spcPts val="500"/>
              </a:spcBef>
              <a:spcAft>
                <a:spcPts val="0"/>
              </a:spcAft>
              <a:buNone/>
            </a:pPr>
            <a:r>
              <a:rPr lang="en" sz="1600">
                <a:solidFill>
                  <a:srgbClr val="FFFFFF"/>
                </a:solidFill>
                <a:latin typeface="Arial"/>
                <a:ea typeface="Arial"/>
                <a:cs typeface="Arial"/>
                <a:sym typeface="Arial"/>
              </a:rPr>
              <a:t>•Methods of Interviewing: All interviews were conducted in person, but were anonymous. Upon exiting the polling place, voters were asked if they wanted to participate. If voters agreed, they were given a clipboard with the survey and asked to complete both sides of the questionnaire. Upon completion, surveys were placed in envelopes with precinct identifiers.</a:t>
            </a:r>
            <a:endParaRPr sz="1600">
              <a:solidFill>
                <a:srgbClr val="FFFFFF"/>
              </a:solidFill>
              <a:latin typeface="Arial"/>
              <a:ea typeface="Arial"/>
              <a:cs typeface="Arial"/>
              <a:sym typeface="Arial"/>
            </a:endParaRPr>
          </a:p>
          <a:p>
            <a:pPr marL="0" lvl="0" indent="0" algn="l" rtl="0">
              <a:lnSpc>
                <a:spcPct val="115000"/>
              </a:lnSpc>
              <a:spcBef>
                <a:spcPts val="500"/>
              </a:spcBef>
              <a:spcAft>
                <a:spcPts val="0"/>
              </a:spcAft>
              <a:buNone/>
            </a:pPr>
            <a:r>
              <a:rPr lang="en" sz="1600">
                <a:solidFill>
                  <a:srgbClr val="FFFFFF"/>
                </a:solidFill>
                <a:latin typeface="Arial"/>
                <a:ea typeface="Arial"/>
                <a:cs typeface="Arial"/>
                <a:sym typeface="Arial"/>
              </a:rPr>
              <a:t>•Interviews of Cumberland County voters were conducted by Dickinson College students under the direction of Professor Sarah Niebler. For further information, please contact Professor Niebler at: nieblers@dickinson.edu; or 717-254-8093.</a:t>
            </a:r>
            <a:endParaRPr sz="1600">
              <a:solidFill>
                <a:srgbClr val="FFFFFF"/>
              </a:solidFill>
              <a:latin typeface="Arial"/>
              <a:ea typeface="Arial"/>
              <a:cs typeface="Arial"/>
              <a:sym typeface="Arial"/>
            </a:endParaRPr>
          </a:p>
          <a:p>
            <a:pPr marL="0" lvl="0" indent="0" algn="l" rtl="0">
              <a:spcBef>
                <a:spcPts val="500"/>
              </a:spcBef>
              <a:spcAft>
                <a:spcPts val="0"/>
              </a:spcAft>
              <a:buClr>
                <a:srgbClr val="000000"/>
              </a:buClr>
              <a:buSzPts val="1100"/>
              <a:buFont typeface="Arial"/>
              <a:buNone/>
            </a:pPr>
            <a:endParaRPr sz="1900">
              <a:solidFill>
                <a:srgbClr val="FFFFFF"/>
              </a:solidFill>
              <a:latin typeface="Arial"/>
              <a:ea typeface="Arial"/>
              <a:cs typeface="Arial"/>
              <a:sym typeface="Arial"/>
            </a:endParaRPr>
          </a:p>
          <a:p>
            <a:pPr marL="0" lvl="0" indent="0" algn="l" rtl="0">
              <a:spcBef>
                <a:spcPts val="500"/>
              </a:spcBef>
              <a:spcAft>
                <a:spcPts val="0"/>
              </a:spcAft>
              <a:buClr>
                <a:srgbClr val="000000"/>
              </a:buClr>
              <a:buSzPts val="1100"/>
              <a:buFont typeface="Arial"/>
              <a:buNone/>
            </a:pPr>
            <a:endParaRPr sz="1900">
              <a:solidFill>
                <a:srgbClr val="FFFFFF"/>
              </a:solidFill>
              <a:latin typeface="Arial"/>
              <a:ea typeface="Arial"/>
              <a:cs typeface="Arial"/>
              <a:sym typeface="Arial"/>
            </a:endParaRPr>
          </a:p>
          <a:p>
            <a:pPr marL="0" lvl="0" indent="0" algn="l" rtl="0">
              <a:spcBef>
                <a:spcPts val="0"/>
              </a:spcBef>
              <a:spcAft>
                <a:spcPts val="16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5"/>
          <p:cNvSpPr txBox="1">
            <a:spLocks noGrp="1"/>
          </p:cNvSpPr>
          <p:nvPr>
            <p:ph type="title"/>
          </p:nvPr>
        </p:nvSpPr>
        <p:spPr>
          <a:xfrm>
            <a:off x="124175" y="329575"/>
            <a:ext cx="8756100" cy="1092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a:t>Question:</a:t>
            </a:r>
            <a:r>
              <a:rPr lang="en"/>
              <a:t> Overall, do you approve or disapprove of the job Donald Trump is doing as president?</a:t>
            </a:r>
            <a:endParaRPr/>
          </a:p>
        </p:txBody>
      </p:sp>
      <p:pic>
        <p:nvPicPr>
          <p:cNvPr id="77" name="Google Shape;77;p15"/>
          <p:cNvPicPr preferRelativeResize="0"/>
          <p:nvPr/>
        </p:nvPicPr>
        <p:blipFill>
          <a:blip r:embed="rId3">
            <a:alphaModFix/>
          </a:blip>
          <a:stretch>
            <a:fillRect/>
          </a:stretch>
        </p:blipFill>
        <p:spPr>
          <a:xfrm>
            <a:off x="1593425" y="1705000"/>
            <a:ext cx="5516300" cy="3265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txBox="1">
            <a:spLocks noGrp="1"/>
          </p:cNvSpPr>
          <p:nvPr>
            <p:ph type="title"/>
          </p:nvPr>
        </p:nvSpPr>
        <p:spPr>
          <a:xfrm>
            <a:off x="134200" y="64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Income and Approval Rating</a:t>
            </a:r>
            <a:endParaRPr/>
          </a:p>
        </p:txBody>
      </p:sp>
      <p:pic>
        <p:nvPicPr>
          <p:cNvPr id="83" name="Google Shape;83;p16"/>
          <p:cNvPicPr preferRelativeResize="0"/>
          <p:nvPr/>
        </p:nvPicPr>
        <p:blipFill>
          <a:blip r:embed="rId3">
            <a:alphaModFix/>
          </a:blip>
          <a:stretch>
            <a:fillRect/>
          </a:stretch>
        </p:blipFill>
        <p:spPr>
          <a:xfrm>
            <a:off x="2638700" y="1213325"/>
            <a:ext cx="6327774" cy="3747775"/>
          </a:xfrm>
          <a:prstGeom prst="rect">
            <a:avLst/>
          </a:prstGeom>
          <a:noFill/>
          <a:ln>
            <a:noFill/>
          </a:ln>
        </p:spPr>
      </p:pic>
      <p:sp>
        <p:nvSpPr>
          <p:cNvPr id="84" name="Google Shape;84;p16"/>
          <p:cNvSpPr/>
          <p:nvPr/>
        </p:nvSpPr>
        <p:spPr>
          <a:xfrm>
            <a:off x="90075" y="1181250"/>
            <a:ext cx="2049900" cy="1786800"/>
          </a:xfrm>
          <a:prstGeom prst="rect">
            <a:avLst/>
          </a:prstGeom>
          <a:solidFill>
            <a:srgbClr val="FFFFFF"/>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6"/>
          <p:cNvSpPr txBox="1"/>
          <p:nvPr/>
        </p:nvSpPr>
        <p:spPr>
          <a:xfrm>
            <a:off x="40425" y="1181250"/>
            <a:ext cx="2149200" cy="162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accent5"/>
                </a:solidFill>
              </a:rPr>
              <a:t>There is no statistically significant relationship between family income and approval or disapproval of the job President Trump is doing.</a:t>
            </a:r>
            <a:endParaRPr b="1">
              <a:solidFill>
                <a:schemeClr val="accent5"/>
              </a:solidFill>
            </a:endParaRPr>
          </a:p>
        </p:txBody>
      </p:sp>
      <p:sp>
        <p:nvSpPr>
          <p:cNvPr id="86" name="Google Shape;86;p16"/>
          <p:cNvSpPr/>
          <p:nvPr/>
        </p:nvSpPr>
        <p:spPr>
          <a:xfrm>
            <a:off x="0" y="739025"/>
            <a:ext cx="9144000" cy="11100"/>
          </a:xfrm>
          <a:prstGeom prst="rightArrow">
            <a:avLst>
              <a:gd name="adj1" fmla="val 0"/>
              <a:gd name="adj2" fmla="val 50000"/>
            </a:avLst>
          </a:prstGeom>
          <a:solidFill>
            <a:schemeClr val="accent5"/>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91" name="Google Shape;91;p17"/>
          <p:cNvPicPr preferRelativeResize="0"/>
          <p:nvPr/>
        </p:nvPicPr>
        <p:blipFill>
          <a:blip r:embed="rId3">
            <a:alphaModFix/>
          </a:blip>
          <a:stretch>
            <a:fillRect/>
          </a:stretch>
        </p:blipFill>
        <p:spPr>
          <a:xfrm>
            <a:off x="3727675" y="129425"/>
            <a:ext cx="5159324" cy="3069325"/>
          </a:xfrm>
          <a:prstGeom prst="rect">
            <a:avLst/>
          </a:prstGeom>
          <a:noFill/>
          <a:ln>
            <a:noFill/>
          </a:ln>
        </p:spPr>
      </p:pic>
      <p:sp>
        <p:nvSpPr>
          <p:cNvPr id="92" name="Google Shape;92;p17"/>
          <p:cNvSpPr txBox="1">
            <a:spLocks noGrp="1"/>
          </p:cNvSpPr>
          <p:nvPr>
            <p:ph type="title"/>
          </p:nvPr>
        </p:nvSpPr>
        <p:spPr>
          <a:xfrm>
            <a:off x="203475" y="186550"/>
            <a:ext cx="3645900" cy="1335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Gender and Approval Rating</a:t>
            </a:r>
            <a:endParaRPr/>
          </a:p>
        </p:txBody>
      </p:sp>
      <p:sp>
        <p:nvSpPr>
          <p:cNvPr id="93" name="Google Shape;93;p17"/>
          <p:cNvSpPr txBox="1">
            <a:spLocks noGrp="1"/>
          </p:cNvSpPr>
          <p:nvPr>
            <p:ph type="subTitle" idx="4294967295"/>
          </p:nvPr>
        </p:nvSpPr>
        <p:spPr>
          <a:xfrm>
            <a:off x="481150" y="1522151"/>
            <a:ext cx="3577800" cy="430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highlight>
                  <a:schemeClr val="accent5"/>
                </a:highlight>
              </a:rPr>
              <a:t>Statistically Significant</a:t>
            </a:r>
            <a:endParaRPr>
              <a:highlight>
                <a:schemeClr val="accent5"/>
              </a:highlight>
            </a:endParaRPr>
          </a:p>
        </p:txBody>
      </p:sp>
      <p:sp>
        <p:nvSpPr>
          <p:cNvPr id="94" name="Google Shape;94;p17"/>
          <p:cNvSpPr/>
          <p:nvPr/>
        </p:nvSpPr>
        <p:spPr>
          <a:xfrm>
            <a:off x="6762800" y="1018750"/>
            <a:ext cx="1257600" cy="933600"/>
          </a:xfrm>
          <a:prstGeom prst="donut">
            <a:avLst>
              <a:gd name="adj" fmla="val 7675"/>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7"/>
          <p:cNvSpPr/>
          <p:nvPr/>
        </p:nvSpPr>
        <p:spPr>
          <a:xfrm>
            <a:off x="4634700" y="1792950"/>
            <a:ext cx="1257600" cy="933600"/>
          </a:xfrm>
          <a:prstGeom prst="donut">
            <a:avLst>
              <a:gd name="adj" fmla="val 7675"/>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aphicFrame>
        <p:nvGraphicFramePr>
          <p:cNvPr id="96" name="Google Shape;96;p17"/>
          <p:cNvGraphicFramePr/>
          <p:nvPr/>
        </p:nvGraphicFramePr>
        <p:xfrm>
          <a:off x="203475" y="3406575"/>
          <a:ext cx="3000000" cy="3000000"/>
        </p:xfrm>
        <a:graphic>
          <a:graphicData uri="http://schemas.openxmlformats.org/drawingml/2006/table">
            <a:tbl>
              <a:tblPr>
                <a:noFill/>
                <a:tableStyleId>{85E756F9-D9B5-4228-B52C-C9D6067DE836}</a:tableStyleId>
              </a:tblPr>
              <a:tblGrid>
                <a:gridCol w="1762100">
                  <a:extLst>
                    <a:ext uri="{9D8B030D-6E8A-4147-A177-3AD203B41FA5}">
                      <a16:colId xmlns:a16="http://schemas.microsoft.com/office/drawing/2014/main" val="20000"/>
                    </a:ext>
                  </a:extLst>
                </a:gridCol>
                <a:gridCol w="1762100">
                  <a:extLst>
                    <a:ext uri="{9D8B030D-6E8A-4147-A177-3AD203B41FA5}">
                      <a16:colId xmlns:a16="http://schemas.microsoft.com/office/drawing/2014/main" val="20001"/>
                    </a:ext>
                  </a:extLst>
                </a:gridCol>
                <a:gridCol w="1762100">
                  <a:extLst>
                    <a:ext uri="{9D8B030D-6E8A-4147-A177-3AD203B41FA5}">
                      <a16:colId xmlns:a16="http://schemas.microsoft.com/office/drawing/2014/main" val="20002"/>
                    </a:ext>
                  </a:extLst>
                </a:gridCol>
                <a:gridCol w="763200">
                  <a:extLst>
                    <a:ext uri="{9D8B030D-6E8A-4147-A177-3AD203B41FA5}">
                      <a16:colId xmlns:a16="http://schemas.microsoft.com/office/drawing/2014/main" val="20003"/>
                    </a:ext>
                  </a:extLst>
                </a:gridCol>
              </a:tblGrid>
              <a:tr h="0">
                <a:tc>
                  <a:txBody>
                    <a:bodyPr/>
                    <a:lstStyle/>
                    <a:p>
                      <a:pPr marL="38100" marR="38100" lvl="0" indent="0" algn="l" rtl="0">
                        <a:lnSpc>
                          <a:spcPct val="115000"/>
                        </a:lnSpc>
                        <a:spcBef>
                          <a:spcPts val="0"/>
                        </a:spcBef>
                        <a:spcAft>
                          <a:spcPts val="0"/>
                        </a:spcAft>
                        <a:buNone/>
                      </a:pPr>
                      <a:r>
                        <a:rPr lang="en" sz="1100">
                          <a:solidFill>
                            <a:srgbClr val="FFFFFF"/>
                          </a:solidFill>
                          <a:latin typeface="Calibri"/>
                          <a:ea typeface="Calibri"/>
                          <a:cs typeface="Calibri"/>
                          <a:sym typeface="Calibri"/>
                        </a:rPr>
                        <a:t> </a:t>
                      </a:r>
                      <a:endParaRPr sz="1100">
                        <a:solidFill>
                          <a:srgbClr val="FFFFFF"/>
                        </a:solidFill>
                        <a:latin typeface="Calibri"/>
                        <a:ea typeface="Calibri"/>
                        <a:cs typeface="Calibri"/>
                        <a:sym typeface="Calibr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38100" marR="38100" lvl="0" indent="0" algn="l" rtl="0">
                        <a:lnSpc>
                          <a:spcPct val="115000"/>
                        </a:lnSpc>
                        <a:spcBef>
                          <a:spcPts val="0"/>
                        </a:spcBef>
                        <a:spcAft>
                          <a:spcPts val="0"/>
                        </a:spcAft>
                        <a:buNone/>
                      </a:pPr>
                      <a:r>
                        <a:rPr lang="en" sz="1100">
                          <a:solidFill>
                            <a:srgbClr val="FFFFFF"/>
                          </a:solidFill>
                          <a:latin typeface="Calibri"/>
                          <a:ea typeface="Calibri"/>
                          <a:cs typeface="Calibri"/>
                          <a:sym typeface="Calibri"/>
                        </a:rPr>
                        <a:t>Don’t Know </a:t>
                      </a:r>
                      <a:endParaRPr sz="1100">
                        <a:solidFill>
                          <a:srgbClr val="FFFFFF"/>
                        </a:solidFill>
                        <a:latin typeface="Calibri"/>
                        <a:ea typeface="Calibri"/>
                        <a:cs typeface="Calibri"/>
                        <a:sym typeface="Calibr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38100" marR="38100" lvl="0" indent="0" algn="l" rtl="0">
                        <a:lnSpc>
                          <a:spcPct val="115000"/>
                        </a:lnSpc>
                        <a:spcBef>
                          <a:spcPts val="0"/>
                        </a:spcBef>
                        <a:spcAft>
                          <a:spcPts val="0"/>
                        </a:spcAft>
                        <a:buNone/>
                      </a:pPr>
                      <a:r>
                        <a:rPr lang="en" sz="1100">
                          <a:solidFill>
                            <a:srgbClr val="FFFFFF"/>
                          </a:solidFill>
                          <a:latin typeface="Calibri"/>
                          <a:ea typeface="Calibri"/>
                          <a:cs typeface="Calibri"/>
                          <a:sym typeface="Calibri"/>
                        </a:rPr>
                        <a:t>Disapprove </a:t>
                      </a:r>
                      <a:endParaRPr sz="1100">
                        <a:solidFill>
                          <a:srgbClr val="FFFFFF"/>
                        </a:solidFill>
                        <a:latin typeface="Calibri"/>
                        <a:ea typeface="Calibri"/>
                        <a:cs typeface="Calibri"/>
                        <a:sym typeface="Calibr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38100" marR="38100" lvl="0" indent="0" algn="l" rtl="0">
                        <a:lnSpc>
                          <a:spcPct val="115000"/>
                        </a:lnSpc>
                        <a:spcBef>
                          <a:spcPts val="0"/>
                        </a:spcBef>
                        <a:spcAft>
                          <a:spcPts val="0"/>
                        </a:spcAft>
                        <a:buNone/>
                      </a:pPr>
                      <a:r>
                        <a:rPr lang="en" sz="1100">
                          <a:solidFill>
                            <a:srgbClr val="FFFFFF"/>
                          </a:solidFill>
                          <a:latin typeface="Calibri"/>
                          <a:ea typeface="Calibri"/>
                          <a:cs typeface="Calibri"/>
                          <a:sym typeface="Calibri"/>
                        </a:rPr>
                        <a:t>Approve </a:t>
                      </a:r>
                      <a:endParaRPr sz="1100">
                        <a:solidFill>
                          <a:srgbClr val="FFFFFF"/>
                        </a:solidFill>
                        <a:latin typeface="Calibri"/>
                        <a:ea typeface="Calibri"/>
                        <a:cs typeface="Calibri"/>
                        <a:sym typeface="Calibr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38100" marR="38100" lvl="0" indent="0" algn="l" rtl="0">
                        <a:lnSpc>
                          <a:spcPct val="115000"/>
                        </a:lnSpc>
                        <a:spcBef>
                          <a:spcPts val="0"/>
                        </a:spcBef>
                        <a:spcAft>
                          <a:spcPts val="0"/>
                        </a:spcAft>
                        <a:buNone/>
                      </a:pPr>
                      <a:r>
                        <a:rPr lang="en" sz="1100">
                          <a:solidFill>
                            <a:srgbClr val="FFFFFF"/>
                          </a:solidFill>
                          <a:latin typeface="Calibri"/>
                          <a:ea typeface="Calibri"/>
                          <a:cs typeface="Calibri"/>
                          <a:sym typeface="Calibri"/>
                        </a:rPr>
                        <a:t>Male </a:t>
                      </a:r>
                      <a:endParaRPr sz="1100">
                        <a:solidFill>
                          <a:srgbClr val="FFFFFF"/>
                        </a:solidFill>
                        <a:latin typeface="Calibri"/>
                        <a:ea typeface="Calibri"/>
                        <a:cs typeface="Calibri"/>
                        <a:sym typeface="Calibr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38100" marR="38100" lvl="0" indent="0" algn="l" rtl="0">
                        <a:lnSpc>
                          <a:spcPct val="115000"/>
                        </a:lnSpc>
                        <a:spcBef>
                          <a:spcPts val="0"/>
                        </a:spcBef>
                        <a:spcAft>
                          <a:spcPts val="0"/>
                        </a:spcAft>
                        <a:buNone/>
                      </a:pPr>
                      <a:r>
                        <a:rPr lang="en" sz="1100">
                          <a:solidFill>
                            <a:srgbClr val="FFFFFF"/>
                          </a:solidFill>
                          <a:latin typeface="Calibri"/>
                          <a:ea typeface="Calibri"/>
                          <a:cs typeface="Calibri"/>
                          <a:sym typeface="Calibri"/>
                        </a:rPr>
                        <a:t>6.5% </a:t>
                      </a:r>
                      <a:endParaRPr sz="1100">
                        <a:solidFill>
                          <a:srgbClr val="FFFFFF"/>
                        </a:solidFill>
                        <a:latin typeface="Calibri"/>
                        <a:ea typeface="Calibri"/>
                        <a:cs typeface="Calibri"/>
                        <a:sym typeface="Calibr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38100" marR="38100" lvl="0" indent="0" algn="l" rtl="0">
                        <a:lnSpc>
                          <a:spcPct val="115000"/>
                        </a:lnSpc>
                        <a:spcBef>
                          <a:spcPts val="0"/>
                        </a:spcBef>
                        <a:spcAft>
                          <a:spcPts val="0"/>
                        </a:spcAft>
                        <a:buNone/>
                      </a:pPr>
                      <a:r>
                        <a:rPr lang="en" sz="1100">
                          <a:solidFill>
                            <a:srgbClr val="FFFFFF"/>
                          </a:solidFill>
                          <a:latin typeface="Calibri"/>
                          <a:ea typeface="Calibri"/>
                          <a:cs typeface="Calibri"/>
                          <a:sym typeface="Calibri"/>
                        </a:rPr>
                        <a:t>67.3% </a:t>
                      </a:r>
                      <a:endParaRPr sz="1100">
                        <a:solidFill>
                          <a:srgbClr val="FFFFFF"/>
                        </a:solidFill>
                        <a:latin typeface="Calibri"/>
                        <a:ea typeface="Calibri"/>
                        <a:cs typeface="Calibri"/>
                        <a:sym typeface="Calibr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38100" marR="38100" lvl="0" indent="0" algn="l" rtl="0">
                        <a:lnSpc>
                          <a:spcPct val="115000"/>
                        </a:lnSpc>
                        <a:spcBef>
                          <a:spcPts val="0"/>
                        </a:spcBef>
                        <a:spcAft>
                          <a:spcPts val="0"/>
                        </a:spcAft>
                        <a:buNone/>
                      </a:pPr>
                      <a:r>
                        <a:rPr lang="en" sz="1100">
                          <a:solidFill>
                            <a:srgbClr val="FFFFFF"/>
                          </a:solidFill>
                          <a:latin typeface="Calibri"/>
                          <a:ea typeface="Calibri"/>
                          <a:cs typeface="Calibri"/>
                          <a:sym typeface="Calibri"/>
                        </a:rPr>
                        <a:t>26.2% </a:t>
                      </a:r>
                      <a:endParaRPr sz="1100">
                        <a:solidFill>
                          <a:srgbClr val="FFFFFF"/>
                        </a:solidFill>
                        <a:latin typeface="Calibri"/>
                        <a:ea typeface="Calibri"/>
                        <a:cs typeface="Calibri"/>
                        <a:sym typeface="Calibr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extLst>
                  <a:ext uri="{0D108BD9-81ED-4DB2-BD59-A6C34878D82A}">
                    <a16:rowId xmlns:a16="http://schemas.microsoft.com/office/drawing/2014/main" val="10001"/>
                  </a:ext>
                </a:extLst>
              </a:tr>
              <a:tr h="0">
                <a:tc>
                  <a:txBody>
                    <a:bodyPr/>
                    <a:lstStyle/>
                    <a:p>
                      <a:pPr marL="38100" marR="38100" lvl="0" indent="0" algn="l" rtl="0">
                        <a:lnSpc>
                          <a:spcPct val="115000"/>
                        </a:lnSpc>
                        <a:spcBef>
                          <a:spcPts val="0"/>
                        </a:spcBef>
                        <a:spcAft>
                          <a:spcPts val="0"/>
                        </a:spcAft>
                        <a:buNone/>
                      </a:pPr>
                      <a:r>
                        <a:rPr lang="en" sz="1100">
                          <a:solidFill>
                            <a:srgbClr val="FFFFFF"/>
                          </a:solidFill>
                          <a:latin typeface="Calibri"/>
                          <a:ea typeface="Calibri"/>
                          <a:cs typeface="Calibri"/>
                          <a:sym typeface="Calibri"/>
                        </a:rPr>
                        <a:t>Female </a:t>
                      </a:r>
                      <a:endParaRPr sz="1100">
                        <a:solidFill>
                          <a:srgbClr val="FFFFFF"/>
                        </a:solidFill>
                        <a:latin typeface="Calibri"/>
                        <a:ea typeface="Calibri"/>
                        <a:cs typeface="Calibri"/>
                        <a:sym typeface="Calibr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38100" marR="38100" lvl="0" indent="0" algn="l" rtl="0">
                        <a:lnSpc>
                          <a:spcPct val="115000"/>
                        </a:lnSpc>
                        <a:spcBef>
                          <a:spcPts val="0"/>
                        </a:spcBef>
                        <a:spcAft>
                          <a:spcPts val="0"/>
                        </a:spcAft>
                        <a:buNone/>
                      </a:pPr>
                      <a:r>
                        <a:rPr lang="en" sz="1100">
                          <a:solidFill>
                            <a:srgbClr val="FFFFFF"/>
                          </a:solidFill>
                          <a:latin typeface="Calibri"/>
                          <a:ea typeface="Calibri"/>
                          <a:cs typeface="Calibri"/>
                          <a:sym typeface="Calibri"/>
                        </a:rPr>
                        <a:t>4.5% </a:t>
                      </a:r>
                      <a:endParaRPr sz="1100">
                        <a:solidFill>
                          <a:srgbClr val="FFFFFF"/>
                        </a:solidFill>
                        <a:latin typeface="Calibri"/>
                        <a:ea typeface="Calibri"/>
                        <a:cs typeface="Calibri"/>
                        <a:sym typeface="Calibr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38100" marR="38100" lvl="0" indent="0" algn="l" rtl="0">
                        <a:lnSpc>
                          <a:spcPct val="115000"/>
                        </a:lnSpc>
                        <a:spcBef>
                          <a:spcPts val="0"/>
                        </a:spcBef>
                        <a:spcAft>
                          <a:spcPts val="0"/>
                        </a:spcAft>
                        <a:buNone/>
                      </a:pPr>
                      <a:r>
                        <a:rPr lang="en" sz="1100">
                          <a:solidFill>
                            <a:srgbClr val="FFFFFF"/>
                          </a:solidFill>
                          <a:latin typeface="Calibri"/>
                          <a:ea typeface="Calibri"/>
                          <a:cs typeface="Calibri"/>
                          <a:sym typeface="Calibri"/>
                        </a:rPr>
                        <a:t>80.1% </a:t>
                      </a:r>
                      <a:endParaRPr sz="1100">
                        <a:solidFill>
                          <a:srgbClr val="FFFFFF"/>
                        </a:solidFill>
                        <a:latin typeface="Calibri"/>
                        <a:ea typeface="Calibri"/>
                        <a:cs typeface="Calibri"/>
                        <a:sym typeface="Calibr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38100" marR="38100" lvl="0" indent="0" algn="l" rtl="0">
                        <a:lnSpc>
                          <a:spcPct val="115000"/>
                        </a:lnSpc>
                        <a:spcBef>
                          <a:spcPts val="0"/>
                        </a:spcBef>
                        <a:spcAft>
                          <a:spcPts val="0"/>
                        </a:spcAft>
                        <a:buNone/>
                      </a:pPr>
                      <a:r>
                        <a:rPr lang="en" sz="1100">
                          <a:solidFill>
                            <a:srgbClr val="FFFFFF"/>
                          </a:solidFill>
                          <a:latin typeface="Calibri"/>
                          <a:ea typeface="Calibri"/>
                          <a:cs typeface="Calibri"/>
                          <a:sym typeface="Calibri"/>
                        </a:rPr>
                        <a:t>15.4% </a:t>
                      </a:r>
                      <a:endParaRPr sz="1100">
                        <a:solidFill>
                          <a:srgbClr val="FFFFFF"/>
                        </a:solidFill>
                        <a:latin typeface="Calibri"/>
                        <a:ea typeface="Calibri"/>
                        <a:cs typeface="Calibri"/>
                        <a:sym typeface="Calibr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extLst>
                  <a:ext uri="{0D108BD9-81ED-4DB2-BD59-A6C34878D82A}">
                    <a16:rowId xmlns:a16="http://schemas.microsoft.com/office/drawing/2014/main" val="10002"/>
                  </a:ext>
                </a:extLst>
              </a:tr>
              <a:tr h="0">
                <a:tc>
                  <a:txBody>
                    <a:bodyPr/>
                    <a:lstStyle/>
                    <a:p>
                      <a:pPr marL="38100" marR="38100" lvl="0" indent="0" algn="ctr" rtl="0">
                        <a:lnSpc>
                          <a:spcPct val="115000"/>
                        </a:lnSpc>
                        <a:spcBef>
                          <a:spcPts val="0"/>
                        </a:spcBef>
                        <a:spcAft>
                          <a:spcPts val="0"/>
                        </a:spcAft>
                        <a:buNone/>
                      </a:pPr>
                      <a:r>
                        <a:rPr lang="en" sz="1100">
                          <a:solidFill>
                            <a:srgbClr val="FFFFFF"/>
                          </a:solidFill>
                          <a:latin typeface="Calibri"/>
                          <a:ea typeface="Calibri"/>
                          <a:cs typeface="Calibri"/>
                          <a:sym typeface="Calibri"/>
                        </a:rPr>
                        <a:t>Difference </a:t>
                      </a:r>
                      <a:endParaRPr sz="1100">
                        <a:solidFill>
                          <a:srgbClr val="FFFFFF"/>
                        </a:solidFill>
                        <a:latin typeface="Calibri"/>
                        <a:ea typeface="Calibri"/>
                        <a:cs typeface="Calibri"/>
                        <a:sym typeface="Calibr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38100" marR="38100" lvl="0" indent="0" algn="l" rtl="0">
                        <a:lnSpc>
                          <a:spcPct val="115000"/>
                        </a:lnSpc>
                        <a:spcBef>
                          <a:spcPts val="0"/>
                        </a:spcBef>
                        <a:spcAft>
                          <a:spcPts val="0"/>
                        </a:spcAft>
                        <a:buNone/>
                      </a:pPr>
                      <a:r>
                        <a:rPr lang="en" sz="1100">
                          <a:solidFill>
                            <a:srgbClr val="FFFFFF"/>
                          </a:solidFill>
                          <a:latin typeface="Calibri"/>
                          <a:ea typeface="Calibri"/>
                          <a:cs typeface="Calibri"/>
                          <a:sym typeface="Calibri"/>
                        </a:rPr>
                        <a:t>2.0% </a:t>
                      </a:r>
                      <a:endParaRPr sz="1100">
                        <a:solidFill>
                          <a:srgbClr val="FFFFFF"/>
                        </a:solidFill>
                        <a:latin typeface="Calibri"/>
                        <a:ea typeface="Calibri"/>
                        <a:cs typeface="Calibri"/>
                        <a:sym typeface="Calibr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38100" marR="38100" lvl="0" indent="0" algn="l" rtl="0">
                        <a:lnSpc>
                          <a:spcPct val="115000"/>
                        </a:lnSpc>
                        <a:spcBef>
                          <a:spcPts val="0"/>
                        </a:spcBef>
                        <a:spcAft>
                          <a:spcPts val="0"/>
                        </a:spcAft>
                        <a:buNone/>
                      </a:pPr>
                      <a:r>
                        <a:rPr lang="en" sz="1100">
                          <a:highlight>
                            <a:srgbClr val="FFFF00"/>
                          </a:highlight>
                          <a:latin typeface="Calibri"/>
                          <a:ea typeface="Calibri"/>
                          <a:cs typeface="Calibri"/>
                          <a:sym typeface="Calibri"/>
                        </a:rPr>
                        <a:t>12.8%</a:t>
                      </a:r>
                      <a:r>
                        <a:rPr lang="en" sz="1100">
                          <a:latin typeface="Calibri"/>
                          <a:ea typeface="Calibri"/>
                          <a:cs typeface="Calibri"/>
                          <a:sym typeface="Calibri"/>
                        </a:rPr>
                        <a:t> </a:t>
                      </a:r>
                      <a:endParaRPr sz="1100">
                        <a:latin typeface="Calibri"/>
                        <a:ea typeface="Calibri"/>
                        <a:cs typeface="Calibri"/>
                        <a:sym typeface="Calibr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38100" marR="38100" lvl="0" indent="0" algn="l" rtl="0">
                        <a:lnSpc>
                          <a:spcPct val="115000"/>
                        </a:lnSpc>
                        <a:spcBef>
                          <a:spcPts val="0"/>
                        </a:spcBef>
                        <a:spcAft>
                          <a:spcPts val="0"/>
                        </a:spcAft>
                        <a:buNone/>
                      </a:pPr>
                      <a:r>
                        <a:rPr lang="en" sz="1100">
                          <a:highlight>
                            <a:srgbClr val="FFFF00"/>
                          </a:highlight>
                          <a:latin typeface="Calibri"/>
                          <a:ea typeface="Calibri"/>
                          <a:cs typeface="Calibri"/>
                          <a:sym typeface="Calibri"/>
                        </a:rPr>
                        <a:t>10.8%</a:t>
                      </a:r>
                      <a:r>
                        <a:rPr lang="en" sz="1100">
                          <a:latin typeface="Calibri"/>
                          <a:ea typeface="Calibri"/>
                          <a:cs typeface="Calibri"/>
                          <a:sym typeface="Calibri"/>
                        </a:rPr>
                        <a:t> </a:t>
                      </a:r>
                      <a:endParaRPr sz="1100">
                        <a:latin typeface="Calibri"/>
                        <a:ea typeface="Calibri"/>
                        <a:cs typeface="Calibri"/>
                        <a:sym typeface="Calibri"/>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1000"/>
                                        <p:tgtEl>
                                          <p:spTgt spid="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5"/>
                                        </p:tgtEl>
                                        <p:attrNameLst>
                                          <p:attrName>style.visibility</p:attrName>
                                        </p:attrNameLst>
                                      </p:cBhvr>
                                      <p:to>
                                        <p:strVal val="visible"/>
                                      </p:to>
                                    </p:set>
                                    <p:animEffect transition="in" filter="fade">
                                      <p:cBhvr>
                                        <p:cTn id="12" dur="10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8"/>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The Economy and Approval Rating</a:t>
            </a:r>
            <a:endParaRPr/>
          </a:p>
        </p:txBody>
      </p:sp>
      <p:pic>
        <p:nvPicPr>
          <p:cNvPr id="102" name="Google Shape;102;p18"/>
          <p:cNvPicPr preferRelativeResize="0"/>
          <p:nvPr/>
        </p:nvPicPr>
        <p:blipFill>
          <a:blip r:embed="rId3">
            <a:alphaModFix/>
          </a:blip>
          <a:stretch>
            <a:fillRect/>
          </a:stretch>
        </p:blipFill>
        <p:spPr>
          <a:xfrm>
            <a:off x="3217350" y="1489825"/>
            <a:ext cx="5700951" cy="3294150"/>
          </a:xfrm>
          <a:prstGeom prst="rect">
            <a:avLst/>
          </a:prstGeom>
          <a:noFill/>
          <a:ln>
            <a:noFill/>
          </a:ln>
        </p:spPr>
      </p:pic>
      <p:sp>
        <p:nvSpPr>
          <p:cNvPr id="103" name="Google Shape;103;p18"/>
          <p:cNvSpPr txBox="1"/>
          <p:nvPr/>
        </p:nvSpPr>
        <p:spPr>
          <a:xfrm>
            <a:off x="698650" y="2537725"/>
            <a:ext cx="1839000" cy="87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FFFF00"/>
                </a:solidFill>
              </a:rPr>
              <a:t>No Statistical Significance</a:t>
            </a:r>
            <a:endParaRPr sz="2000">
              <a:solidFill>
                <a:srgbClr val="FFFF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9"/>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Ideology Breakdown</a:t>
            </a:r>
            <a:endParaRPr/>
          </a:p>
        </p:txBody>
      </p:sp>
      <p:pic>
        <p:nvPicPr>
          <p:cNvPr id="109" name="Google Shape;109;p19"/>
          <p:cNvPicPr preferRelativeResize="0"/>
          <p:nvPr/>
        </p:nvPicPr>
        <p:blipFill>
          <a:blip r:embed="rId3">
            <a:alphaModFix/>
          </a:blip>
          <a:stretch>
            <a:fillRect/>
          </a:stretch>
        </p:blipFill>
        <p:spPr>
          <a:xfrm>
            <a:off x="1219370" y="1087225"/>
            <a:ext cx="6705255" cy="385700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0"/>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Party Identification and Approval Rating</a:t>
            </a:r>
            <a:endParaRPr/>
          </a:p>
        </p:txBody>
      </p:sp>
      <p:pic>
        <p:nvPicPr>
          <p:cNvPr id="115" name="Google Shape;115;p20"/>
          <p:cNvPicPr preferRelativeResize="0"/>
          <p:nvPr/>
        </p:nvPicPr>
        <p:blipFill>
          <a:blip r:embed="rId3">
            <a:alphaModFix/>
          </a:blip>
          <a:stretch>
            <a:fillRect/>
          </a:stretch>
        </p:blipFill>
        <p:spPr>
          <a:xfrm>
            <a:off x="3244225" y="1402000"/>
            <a:ext cx="5671176" cy="3254550"/>
          </a:xfrm>
          <a:prstGeom prst="rect">
            <a:avLst/>
          </a:prstGeom>
          <a:noFill/>
          <a:ln>
            <a:noFill/>
          </a:ln>
        </p:spPr>
      </p:pic>
      <p:sp>
        <p:nvSpPr>
          <p:cNvPr id="116" name="Google Shape;116;p20"/>
          <p:cNvSpPr txBox="1"/>
          <p:nvPr/>
        </p:nvSpPr>
        <p:spPr>
          <a:xfrm>
            <a:off x="739725" y="2423125"/>
            <a:ext cx="2024100" cy="121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FFFF00"/>
                </a:solidFill>
              </a:rPr>
              <a:t>Also No Statistical Significance</a:t>
            </a:r>
            <a:endParaRPr sz="2000">
              <a:solidFill>
                <a:srgbClr val="FFFF00"/>
              </a:solidFill>
            </a:endParaRPr>
          </a:p>
        </p:txBody>
      </p:sp>
    </p:spTree>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444</Words>
  <Application>Microsoft Office PowerPoint</Application>
  <PresentationFormat>On-screen Show (16:9)</PresentationFormat>
  <Paragraphs>38</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Roboto Slab</vt:lpstr>
      <vt:lpstr>Calibri</vt:lpstr>
      <vt:lpstr>Roboto</vt:lpstr>
      <vt:lpstr>Marina</vt:lpstr>
      <vt:lpstr>2018 Exit Poll Results</vt:lpstr>
      <vt:lpstr>Methodology</vt:lpstr>
      <vt:lpstr>Question: Overall, do you approve or disapprove of the job Donald Trump is doing as president?</vt:lpstr>
      <vt:lpstr>Income and Approval Rating</vt:lpstr>
      <vt:lpstr>Gender and Approval Rating</vt:lpstr>
      <vt:lpstr>The Economy and Approval Rating</vt:lpstr>
      <vt:lpstr>Ideology Breakdown</vt:lpstr>
      <vt:lpstr>Party Identification and Approval Rating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2018 Exit Poll Results</dc:title>
  <cp:lastModifiedBy>Niebler, Sarah</cp:lastModifiedBy>
  <cp:revision>1</cp:revision>
  <dcterms:modified xsi:type="dcterms:W3CDTF">2019-01-02T21:21:09Z</dcterms:modified>
</cp:coreProperties>
</file>